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7"/>
  </p:notesMasterIdLst>
  <p:sldIdLst>
    <p:sldId id="257" r:id="rId2"/>
    <p:sldId id="281" r:id="rId3"/>
    <p:sldId id="258" r:id="rId4"/>
    <p:sldId id="260" r:id="rId5"/>
    <p:sldId id="261" r:id="rId6"/>
    <p:sldId id="259" r:id="rId7"/>
    <p:sldId id="262" r:id="rId8"/>
    <p:sldId id="263" r:id="rId9"/>
    <p:sldId id="264" r:id="rId10"/>
    <p:sldId id="265" r:id="rId11"/>
    <p:sldId id="266" r:id="rId12"/>
    <p:sldId id="267" r:id="rId13"/>
    <p:sldId id="268" r:id="rId14"/>
    <p:sldId id="269" r:id="rId15"/>
    <p:sldId id="274" r:id="rId16"/>
    <p:sldId id="270" r:id="rId17"/>
    <p:sldId id="275" r:id="rId18"/>
    <p:sldId id="271" r:id="rId19"/>
    <p:sldId id="280" r:id="rId20"/>
    <p:sldId id="277" r:id="rId21"/>
    <p:sldId id="278" r:id="rId22"/>
    <p:sldId id="279" r:id="rId23"/>
    <p:sldId id="272" r:id="rId24"/>
    <p:sldId id="273" r:id="rId25"/>
    <p:sldId id="282"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3896" autoAdjust="0"/>
  </p:normalViewPr>
  <p:slideViewPr>
    <p:cSldViewPr snapToGrid="0" snapToObjects="1">
      <p:cViewPr varScale="1">
        <p:scale>
          <a:sx n="47" d="100"/>
          <a:sy n="47" d="100"/>
        </p:scale>
        <p:origin x="1422" y="5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808821-498D-144D-B198-B5D812FE2C6F}" type="datetimeFigureOut">
              <a:rPr lang="en-US" smtClean="0"/>
              <a:t>11/26/2018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00D2C32-E649-B64E-8ADE-B13F95F988DE}" type="slidenum">
              <a:rPr lang="en-US" smtClean="0"/>
              <a:t>‹#›</a:t>
            </a:fld>
            <a:endParaRPr lang="en-US"/>
          </a:p>
        </p:txBody>
      </p:sp>
    </p:spTree>
    <p:extLst>
      <p:ext uri="{BB962C8B-B14F-4D97-AF65-F5344CB8AC3E}">
        <p14:creationId xmlns:p14="http://schemas.microsoft.com/office/powerpoint/2010/main" val="136225350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A8274A9-14FD-4EEA-95EF-7E805E3A8891}" type="slidenum">
              <a:rPr lang="en-GB" smtClean="0">
                <a:solidFill>
                  <a:prstClr val="black"/>
                </a:solidFill>
                <a:latin typeface="Calibri"/>
              </a:rPr>
              <a:pPr/>
              <a:t>1</a:t>
            </a:fld>
            <a:endParaRPr lang="en-GB">
              <a:solidFill>
                <a:prstClr val="black"/>
              </a:solidFill>
              <a:latin typeface="Calibri"/>
            </a:endParaRPr>
          </a:p>
        </p:txBody>
      </p:sp>
    </p:spTree>
    <p:extLst>
      <p:ext uri="{BB962C8B-B14F-4D97-AF65-F5344CB8AC3E}">
        <p14:creationId xmlns:p14="http://schemas.microsoft.com/office/powerpoint/2010/main" val="2009148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E566A0E-5395-C04C-AF25-36F1176E2A74}" type="slidenum">
              <a:rPr lang="en-US"/>
              <a:pPr/>
              <a:t>11</a:t>
            </a:fld>
            <a:endParaRPr lang="en-US"/>
          </a:p>
        </p:txBody>
      </p:sp>
      <p:sp>
        <p:nvSpPr>
          <p:cNvPr id="43213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43213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91283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E566A0E-5395-C04C-AF25-36F1176E2A74}" type="slidenum">
              <a:rPr lang="en-US"/>
              <a:pPr/>
              <a:t>12</a:t>
            </a:fld>
            <a:endParaRPr lang="en-US"/>
          </a:p>
        </p:txBody>
      </p:sp>
      <p:sp>
        <p:nvSpPr>
          <p:cNvPr id="43213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43213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6419797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E566A0E-5395-C04C-AF25-36F1176E2A74}" type="slidenum">
              <a:rPr lang="en-US"/>
              <a:pPr/>
              <a:t>13</a:t>
            </a:fld>
            <a:endParaRPr lang="en-US"/>
          </a:p>
        </p:txBody>
      </p:sp>
      <p:sp>
        <p:nvSpPr>
          <p:cNvPr id="43213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43213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9706351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E566A0E-5395-C04C-AF25-36F1176E2A74}" type="slidenum">
              <a:rPr lang="en-US"/>
              <a:pPr/>
              <a:t>14</a:t>
            </a:fld>
            <a:endParaRPr lang="en-US"/>
          </a:p>
        </p:txBody>
      </p:sp>
      <p:sp>
        <p:nvSpPr>
          <p:cNvPr id="43213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43213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7377462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0D2C32-E649-B64E-8ADE-B13F95F988DE}" type="slidenum">
              <a:rPr lang="en-US" smtClean="0"/>
              <a:t>15</a:t>
            </a:fld>
            <a:endParaRPr lang="en-US"/>
          </a:p>
        </p:txBody>
      </p:sp>
    </p:spTree>
    <p:extLst>
      <p:ext uri="{BB962C8B-B14F-4D97-AF65-F5344CB8AC3E}">
        <p14:creationId xmlns:p14="http://schemas.microsoft.com/office/powerpoint/2010/main" val="40297303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E566A0E-5395-C04C-AF25-36F1176E2A74}" type="slidenum">
              <a:rPr lang="en-US"/>
              <a:pPr/>
              <a:t>16</a:t>
            </a:fld>
            <a:endParaRPr lang="en-US"/>
          </a:p>
        </p:txBody>
      </p:sp>
      <p:sp>
        <p:nvSpPr>
          <p:cNvPr id="43213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432131" name="Rectangle 3"/>
          <p:cNvSpPr>
            <a:spLocks noGrp="1" noChangeArrowheads="1"/>
          </p:cNvSpPr>
          <p:nvPr>
            <p:ph type="body" idx="1"/>
          </p:nvPr>
        </p:nvSpPr>
        <p:spPr/>
        <p:txBody>
          <a:bodyPr/>
          <a:lstStyle/>
          <a:p>
            <a:r>
              <a:rPr lang="en-US" dirty="0" smtClean="0"/>
              <a:t>The first concerned the assumption that the mere maintenance of material in short-term memory would guarantee long-term learning. This proved incorrect, with degree of learning depending much more on the nature of the processing. Hence, processing a word in terms of its perceptual appearance or spoken sound is much less effective for subsequent learning than encoding the material on the basis of its meaning or its emotional tone</a:t>
            </a:r>
          </a:p>
          <a:p>
            <a:endParaRPr lang="en-US" dirty="0" smtClean="0"/>
          </a:p>
          <a:p>
            <a:r>
              <a:rPr lang="en-US" dirty="0" smtClean="0"/>
              <a:t>Schema – constructivism - </a:t>
            </a:r>
            <a:r>
              <a:rPr lang="en-GB" sz="1200" kern="1200" dirty="0" smtClean="0">
                <a:solidFill>
                  <a:schemeClr val="tx1"/>
                </a:solidFill>
                <a:effectLst/>
                <a:latin typeface="+mn-lt"/>
                <a:ea typeface="+mn-ea"/>
                <a:cs typeface="+mn-cs"/>
              </a:rPr>
              <a:t>The chapter characterises basic processes of reading comprehension. It focuses on one aspect of comprehension of particular importance to reading comprehension: the issue of how the reader's schemata, or knowledge already stored in memory, function in the process of interpreting new information and allowing it to enter and become a part of the knowledge store. </a:t>
            </a:r>
            <a:endParaRPr lang="en-US" dirty="0"/>
          </a:p>
        </p:txBody>
      </p:sp>
    </p:spTree>
    <p:extLst>
      <p:ext uri="{BB962C8B-B14F-4D97-AF65-F5344CB8AC3E}">
        <p14:creationId xmlns:p14="http://schemas.microsoft.com/office/powerpoint/2010/main" val="19223180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E566A0E-5395-C04C-AF25-36F1176E2A74}" type="slidenum">
              <a:rPr lang="en-US"/>
              <a:pPr/>
              <a:t>18</a:t>
            </a:fld>
            <a:endParaRPr lang="en-US"/>
          </a:p>
        </p:txBody>
      </p:sp>
      <p:sp>
        <p:nvSpPr>
          <p:cNvPr id="43213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43213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1360273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1B4D5F-5164-5940-B67D-F6A8E8B036CB}" type="slidenum">
              <a:rPr lang="en-GB"/>
              <a:pPr/>
              <a:t>19</a:t>
            </a:fld>
            <a:endParaRPr lang="en-GB"/>
          </a:p>
        </p:txBody>
      </p:sp>
      <p:sp>
        <p:nvSpPr>
          <p:cNvPr id="614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61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2069360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E566A0E-5395-C04C-AF25-36F1176E2A74}" type="slidenum">
              <a:rPr lang="en-US"/>
              <a:pPr/>
              <a:t>3</a:t>
            </a:fld>
            <a:endParaRPr lang="en-US"/>
          </a:p>
        </p:txBody>
      </p:sp>
      <p:sp>
        <p:nvSpPr>
          <p:cNvPr id="43213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43213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7126193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E566A0E-5395-C04C-AF25-36F1176E2A74}" type="slidenum">
              <a:rPr lang="en-US"/>
              <a:pPr/>
              <a:t>4</a:t>
            </a:fld>
            <a:endParaRPr lang="en-US"/>
          </a:p>
        </p:txBody>
      </p:sp>
      <p:sp>
        <p:nvSpPr>
          <p:cNvPr id="43213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43213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1679699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E566A0E-5395-C04C-AF25-36F1176E2A74}" type="slidenum">
              <a:rPr lang="en-US"/>
              <a:pPr/>
              <a:t>5</a:t>
            </a:fld>
            <a:endParaRPr lang="en-US"/>
          </a:p>
        </p:txBody>
      </p:sp>
      <p:sp>
        <p:nvSpPr>
          <p:cNvPr id="43213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43213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9770496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E566A0E-5395-C04C-AF25-36F1176E2A74}" type="slidenum">
              <a:rPr lang="en-US"/>
              <a:pPr/>
              <a:t>6</a:t>
            </a:fld>
            <a:endParaRPr lang="en-US"/>
          </a:p>
        </p:txBody>
      </p:sp>
      <p:sp>
        <p:nvSpPr>
          <p:cNvPr id="43213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43213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6840966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E566A0E-5395-C04C-AF25-36F1176E2A74}" type="slidenum">
              <a:rPr lang="en-US"/>
              <a:pPr/>
              <a:t>7</a:t>
            </a:fld>
            <a:endParaRPr lang="en-US"/>
          </a:p>
        </p:txBody>
      </p:sp>
      <p:sp>
        <p:nvSpPr>
          <p:cNvPr id="43213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43213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5078592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E566A0E-5395-C04C-AF25-36F1176E2A74}" type="slidenum">
              <a:rPr lang="en-US"/>
              <a:pPr/>
              <a:t>8</a:t>
            </a:fld>
            <a:endParaRPr lang="en-US"/>
          </a:p>
        </p:txBody>
      </p:sp>
      <p:sp>
        <p:nvSpPr>
          <p:cNvPr id="43213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43213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8736474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E566A0E-5395-C04C-AF25-36F1176E2A74}" type="slidenum">
              <a:rPr lang="en-US"/>
              <a:pPr/>
              <a:t>9</a:t>
            </a:fld>
            <a:endParaRPr lang="en-US"/>
          </a:p>
        </p:txBody>
      </p:sp>
      <p:sp>
        <p:nvSpPr>
          <p:cNvPr id="43213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43213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5098498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E566A0E-5395-C04C-AF25-36F1176E2A74}" type="slidenum">
              <a:rPr lang="en-US"/>
              <a:pPr/>
              <a:t>10</a:t>
            </a:fld>
            <a:endParaRPr lang="en-US"/>
          </a:p>
        </p:txBody>
      </p:sp>
      <p:sp>
        <p:nvSpPr>
          <p:cNvPr id="43213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43213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2966662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2"/>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defTabSz="914400">
              <a:spcBef>
                <a:spcPts val="2000"/>
              </a:spcBef>
              <a:buClr>
                <a:srgbClr val="2C7C9F">
                  <a:lumMod val="60000"/>
                  <a:lumOff val="40000"/>
                </a:srgbClr>
              </a:buClr>
              <a:buSzPct val="110000"/>
              <a:buFont typeface="Wingdings 2" pitchFamily="18" charset="2"/>
              <a:buNone/>
            </a:pPr>
            <a:endParaRPr sz="3200">
              <a:solidFill>
                <a:prstClr val="black">
                  <a:lumMod val="65000"/>
                  <a:lumOff val="35000"/>
                </a:prstClr>
              </a:solidFill>
              <a:latin typeface="News Gothic MT"/>
            </a:endParaRPr>
          </a:p>
        </p:txBody>
      </p:sp>
      <p:sp>
        <p:nvSpPr>
          <p:cNvPr id="2" name="Title 1"/>
          <p:cNvSpPr>
            <a:spLocks noGrp="1"/>
          </p:cNvSpPr>
          <p:nvPr>
            <p:ph type="ctrTitle"/>
          </p:nvPr>
        </p:nvSpPr>
        <p:spPr>
          <a:xfrm>
            <a:off x="1322922" y="1524001"/>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GB"/>
              <a:t>Click to edit Master title style</a:t>
            </a:r>
            <a:endParaRPr/>
          </a:p>
        </p:txBody>
      </p:sp>
      <p:sp>
        <p:nvSpPr>
          <p:cNvPr id="3" name="Subtitle 2"/>
          <p:cNvSpPr>
            <a:spLocks noGrp="1"/>
          </p:cNvSpPr>
          <p:nvPr>
            <p:ph type="subTitle" idx="1"/>
          </p:nvPr>
        </p:nvSpPr>
        <p:spPr>
          <a:xfrm>
            <a:off x="1322921" y="3299014"/>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dirty="0"/>
          </a:p>
        </p:txBody>
      </p:sp>
      <p:sp>
        <p:nvSpPr>
          <p:cNvPr id="4" name="Date Placeholder 3"/>
          <p:cNvSpPr>
            <a:spLocks noGrp="1"/>
          </p:cNvSpPr>
          <p:nvPr>
            <p:ph type="dt" sz="half" idx="10"/>
          </p:nvPr>
        </p:nvSpPr>
        <p:spPr/>
        <p:txBody>
          <a:bodyPr/>
          <a:lstStyle/>
          <a:p>
            <a:fld id="{1BA3E7F9-DA25-9746-905B-93851F416D41}" type="datetimeFigureOut">
              <a:rPr lang="en-US" smtClean="0">
                <a:solidFill>
                  <a:prstClr val="white"/>
                </a:solidFill>
                <a:latin typeface="News Gothic MT"/>
              </a:rPr>
              <a:pPr/>
              <a:t>11/26/2018</a:t>
            </a:fld>
            <a:endParaRPr lang="en-US">
              <a:solidFill>
                <a:prstClr val="white"/>
              </a:solidFill>
              <a:latin typeface="News Gothic MT"/>
            </a:endParaRPr>
          </a:p>
        </p:txBody>
      </p:sp>
      <p:sp>
        <p:nvSpPr>
          <p:cNvPr id="5" name="Footer Placeholder 4"/>
          <p:cNvSpPr>
            <a:spLocks noGrp="1"/>
          </p:cNvSpPr>
          <p:nvPr>
            <p:ph type="ftr" sz="quarter" idx="11"/>
          </p:nvPr>
        </p:nvSpPr>
        <p:spPr/>
        <p:txBody>
          <a:bodyPr/>
          <a:lstStyle/>
          <a:p>
            <a:endParaRPr lang="en-US">
              <a:solidFill>
                <a:prstClr val="white"/>
              </a:solidFill>
              <a:latin typeface="News Gothic MT"/>
            </a:endParaRPr>
          </a:p>
        </p:txBody>
      </p:sp>
      <p:sp>
        <p:nvSpPr>
          <p:cNvPr id="6" name="Slide Number Placeholder 5"/>
          <p:cNvSpPr>
            <a:spLocks noGrp="1"/>
          </p:cNvSpPr>
          <p:nvPr>
            <p:ph type="sldNum" sz="quarter" idx="12"/>
          </p:nvPr>
        </p:nvSpPr>
        <p:spPr/>
        <p:txBody>
          <a:bodyPr/>
          <a:lstStyle/>
          <a:p>
            <a:fld id="{A4F60B2F-EDEE-514A-AFA7-4F585C3DD9CC}" type="slidenum">
              <a:rPr lang="en-US" smtClean="0">
                <a:solidFill>
                  <a:prstClr val="white"/>
                </a:solidFill>
                <a:latin typeface="News Gothic MT"/>
              </a:rPr>
              <a:pPr/>
              <a:t>‹#›</a:t>
            </a:fld>
            <a:endParaRPr lang="en-US">
              <a:solidFill>
                <a:prstClr val="white"/>
              </a:solidFill>
              <a:latin typeface="News Gothic MT"/>
            </a:endParaRPr>
          </a:p>
        </p:txBody>
      </p:sp>
    </p:spTree>
    <p:extLst>
      <p:ext uri="{BB962C8B-B14F-4D97-AF65-F5344CB8AC3E}">
        <p14:creationId xmlns:p14="http://schemas.microsoft.com/office/powerpoint/2010/main" val="8499529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4079545" cy="1162050"/>
          </a:xfrm>
        </p:spPr>
        <p:txBody>
          <a:bodyPr anchor="b"/>
          <a:lstStyle>
            <a:lvl1pPr algn="ctr">
              <a:defRPr sz="3600" b="0"/>
            </a:lvl1pPr>
          </a:lstStyle>
          <a:p>
            <a:r>
              <a:rPr lang="en-GB"/>
              <a:t>Click to edit Master title style</a:t>
            </a:r>
            <a:endParaRPr/>
          </a:p>
        </p:txBody>
      </p:sp>
      <p:sp>
        <p:nvSpPr>
          <p:cNvPr id="4" name="Text Placeholder 3"/>
          <p:cNvSpPr>
            <a:spLocks noGrp="1"/>
          </p:cNvSpPr>
          <p:nvPr>
            <p:ph type="body" sz="half" idx="2"/>
          </p:nvPr>
        </p:nvSpPr>
        <p:spPr>
          <a:xfrm>
            <a:off x="533399"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1BA3E7F9-DA25-9746-905B-93851F416D41}" type="datetimeFigureOut">
              <a:rPr lang="en-US" smtClean="0">
                <a:solidFill>
                  <a:prstClr val="white"/>
                </a:solidFill>
                <a:latin typeface="News Gothic MT"/>
              </a:rPr>
              <a:pPr/>
              <a:t>11/26/2018</a:t>
            </a:fld>
            <a:endParaRPr lang="en-US">
              <a:solidFill>
                <a:prstClr val="white"/>
              </a:solidFill>
              <a:latin typeface="News Gothic MT"/>
            </a:endParaRPr>
          </a:p>
        </p:txBody>
      </p:sp>
      <p:sp>
        <p:nvSpPr>
          <p:cNvPr id="6" name="Footer Placeholder 5"/>
          <p:cNvSpPr>
            <a:spLocks noGrp="1"/>
          </p:cNvSpPr>
          <p:nvPr>
            <p:ph type="ftr" sz="quarter" idx="11"/>
          </p:nvPr>
        </p:nvSpPr>
        <p:spPr/>
        <p:txBody>
          <a:bodyPr/>
          <a:lstStyle/>
          <a:p>
            <a:endParaRPr lang="en-US">
              <a:solidFill>
                <a:prstClr val="white"/>
              </a:solidFill>
              <a:latin typeface="News Gothic MT"/>
            </a:endParaRPr>
          </a:p>
        </p:txBody>
      </p:sp>
      <p:sp>
        <p:nvSpPr>
          <p:cNvPr id="7" name="Slide Number Placeholder 6"/>
          <p:cNvSpPr>
            <a:spLocks noGrp="1"/>
          </p:cNvSpPr>
          <p:nvPr>
            <p:ph type="sldNum" sz="quarter" idx="12"/>
          </p:nvPr>
        </p:nvSpPr>
        <p:spPr/>
        <p:txBody>
          <a:bodyPr/>
          <a:lstStyle/>
          <a:p>
            <a:fld id="{A4F60B2F-EDEE-514A-AFA7-4F585C3DD9CC}" type="slidenum">
              <a:rPr lang="en-US" smtClean="0">
                <a:solidFill>
                  <a:prstClr val="white"/>
                </a:solidFill>
                <a:latin typeface="News Gothic MT"/>
              </a:rPr>
              <a:pPr/>
              <a:t>‹#›</a:t>
            </a:fld>
            <a:endParaRPr lang="en-US">
              <a:solidFill>
                <a:prstClr val="white"/>
              </a:solidFill>
              <a:latin typeface="News Gothic MT"/>
            </a:endParaRPr>
          </a:p>
        </p:txBody>
      </p:sp>
      <p:sp>
        <p:nvSpPr>
          <p:cNvPr id="8" name="Picture Placeholder 2"/>
          <p:cNvSpPr>
            <a:spLocks noGrp="1"/>
          </p:cNvSpPr>
          <p:nvPr>
            <p:ph type="pic" idx="1"/>
          </p:nvPr>
        </p:nvSpPr>
        <p:spPr>
          <a:xfrm>
            <a:off x="5090617" y="359394"/>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Drag picture to placeholder or click icon to add</a:t>
            </a:r>
            <a:endParaRPr/>
          </a:p>
        </p:txBody>
      </p:sp>
    </p:spTree>
    <p:extLst>
      <p:ext uri="{BB962C8B-B14F-4D97-AF65-F5344CB8AC3E}">
        <p14:creationId xmlns:p14="http://schemas.microsoft.com/office/powerpoint/2010/main" val="31006697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dirty="0"/>
          </a:p>
        </p:txBody>
      </p:sp>
      <p:sp>
        <p:nvSpPr>
          <p:cNvPr id="4" name="Date Placeholder 3"/>
          <p:cNvSpPr>
            <a:spLocks noGrp="1"/>
          </p:cNvSpPr>
          <p:nvPr>
            <p:ph type="dt" sz="half" idx="10"/>
          </p:nvPr>
        </p:nvSpPr>
        <p:spPr/>
        <p:txBody>
          <a:bodyPr/>
          <a:lstStyle/>
          <a:p>
            <a:fld id="{1BA3E7F9-DA25-9746-905B-93851F416D41}" type="datetimeFigureOut">
              <a:rPr lang="en-US" smtClean="0">
                <a:solidFill>
                  <a:prstClr val="white"/>
                </a:solidFill>
                <a:latin typeface="News Gothic MT"/>
              </a:rPr>
              <a:pPr/>
              <a:t>11/26/2018</a:t>
            </a:fld>
            <a:endParaRPr lang="en-US">
              <a:solidFill>
                <a:prstClr val="white"/>
              </a:solidFill>
              <a:latin typeface="News Gothic MT"/>
            </a:endParaRPr>
          </a:p>
        </p:txBody>
      </p:sp>
      <p:sp>
        <p:nvSpPr>
          <p:cNvPr id="5" name="Footer Placeholder 4"/>
          <p:cNvSpPr>
            <a:spLocks noGrp="1"/>
          </p:cNvSpPr>
          <p:nvPr>
            <p:ph type="ftr" sz="quarter" idx="11"/>
          </p:nvPr>
        </p:nvSpPr>
        <p:spPr/>
        <p:txBody>
          <a:bodyPr/>
          <a:lstStyle/>
          <a:p>
            <a:endParaRPr lang="en-US">
              <a:solidFill>
                <a:prstClr val="white"/>
              </a:solidFill>
              <a:latin typeface="News Gothic MT"/>
            </a:endParaRPr>
          </a:p>
        </p:txBody>
      </p:sp>
      <p:sp>
        <p:nvSpPr>
          <p:cNvPr id="6" name="Slide Number Placeholder 5"/>
          <p:cNvSpPr>
            <a:spLocks noGrp="1"/>
          </p:cNvSpPr>
          <p:nvPr>
            <p:ph type="sldNum" sz="quarter" idx="12"/>
          </p:nvPr>
        </p:nvSpPr>
        <p:spPr/>
        <p:txBody>
          <a:bodyPr/>
          <a:lstStyle/>
          <a:p>
            <a:fld id="{A4F60B2F-EDEE-514A-AFA7-4F585C3DD9CC}" type="slidenum">
              <a:rPr lang="en-US" smtClean="0">
                <a:solidFill>
                  <a:prstClr val="white"/>
                </a:solidFill>
                <a:latin typeface="News Gothic MT"/>
              </a:rPr>
              <a:pPr/>
              <a:t>‹#›</a:t>
            </a:fld>
            <a:endParaRPr lang="en-US">
              <a:solidFill>
                <a:prstClr val="white"/>
              </a:solidFill>
              <a:latin typeface="News Gothic MT"/>
            </a:endParaRPr>
          </a:p>
        </p:txBody>
      </p:sp>
    </p:spTree>
    <p:extLst>
      <p:ext uri="{BB962C8B-B14F-4D97-AF65-F5344CB8AC3E}">
        <p14:creationId xmlns:p14="http://schemas.microsoft.com/office/powerpoint/2010/main" val="41044838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GB"/>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dirty="0"/>
          </a:p>
        </p:txBody>
      </p:sp>
      <p:sp>
        <p:nvSpPr>
          <p:cNvPr id="4" name="Date Placeholder 3"/>
          <p:cNvSpPr>
            <a:spLocks noGrp="1"/>
          </p:cNvSpPr>
          <p:nvPr>
            <p:ph type="dt" sz="half" idx="10"/>
          </p:nvPr>
        </p:nvSpPr>
        <p:spPr/>
        <p:txBody>
          <a:bodyPr/>
          <a:lstStyle/>
          <a:p>
            <a:fld id="{1BA3E7F9-DA25-9746-905B-93851F416D41}" type="datetimeFigureOut">
              <a:rPr lang="en-US" smtClean="0">
                <a:solidFill>
                  <a:prstClr val="white"/>
                </a:solidFill>
                <a:latin typeface="News Gothic MT"/>
              </a:rPr>
              <a:pPr/>
              <a:t>11/26/2018</a:t>
            </a:fld>
            <a:endParaRPr lang="en-US">
              <a:solidFill>
                <a:prstClr val="white"/>
              </a:solidFill>
              <a:latin typeface="News Gothic MT"/>
            </a:endParaRPr>
          </a:p>
        </p:txBody>
      </p:sp>
      <p:sp>
        <p:nvSpPr>
          <p:cNvPr id="5" name="Footer Placeholder 4"/>
          <p:cNvSpPr>
            <a:spLocks noGrp="1"/>
          </p:cNvSpPr>
          <p:nvPr>
            <p:ph type="ftr" sz="quarter" idx="11"/>
          </p:nvPr>
        </p:nvSpPr>
        <p:spPr/>
        <p:txBody>
          <a:bodyPr/>
          <a:lstStyle/>
          <a:p>
            <a:endParaRPr lang="en-US">
              <a:solidFill>
                <a:prstClr val="white"/>
              </a:solidFill>
              <a:latin typeface="News Gothic MT"/>
            </a:endParaRPr>
          </a:p>
        </p:txBody>
      </p:sp>
      <p:sp>
        <p:nvSpPr>
          <p:cNvPr id="6" name="Slide Number Placeholder 5"/>
          <p:cNvSpPr>
            <a:spLocks noGrp="1"/>
          </p:cNvSpPr>
          <p:nvPr>
            <p:ph type="sldNum" sz="quarter" idx="12"/>
          </p:nvPr>
        </p:nvSpPr>
        <p:spPr/>
        <p:txBody>
          <a:bodyPr/>
          <a:lstStyle/>
          <a:p>
            <a:fld id="{A4F60B2F-EDEE-514A-AFA7-4F585C3DD9CC}" type="slidenum">
              <a:rPr lang="en-US" smtClean="0">
                <a:solidFill>
                  <a:prstClr val="white"/>
                </a:solidFill>
                <a:latin typeface="News Gothic MT"/>
              </a:rPr>
              <a:pPr/>
              <a:t>‹#›</a:t>
            </a:fld>
            <a:endParaRPr lang="en-US">
              <a:solidFill>
                <a:prstClr val="white"/>
              </a:solidFill>
              <a:latin typeface="News Gothic MT"/>
            </a:endParaRPr>
          </a:p>
        </p:txBody>
      </p:sp>
    </p:spTree>
    <p:extLst>
      <p:ext uri="{BB962C8B-B14F-4D97-AF65-F5344CB8AC3E}">
        <p14:creationId xmlns:p14="http://schemas.microsoft.com/office/powerpoint/2010/main" val="42260981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333375"/>
            <a:ext cx="8229600" cy="863600"/>
          </a:xfrm>
        </p:spPr>
        <p:txBody>
          <a:bodyPr/>
          <a:lstStyle/>
          <a:p>
            <a:r>
              <a:rPr lang="en-GB"/>
              <a:t>Click to edit Master title style</a:t>
            </a:r>
            <a:endParaRPr lang="en-US"/>
          </a:p>
        </p:txBody>
      </p:sp>
      <p:sp>
        <p:nvSpPr>
          <p:cNvPr id="3" name="Text Placeholder 2"/>
          <p:cNvSpPr>
            <a:spLocks noGrp="1"/>
          </p:cNvSpPr>
          <p:nvPr>
            <p:ph type="body" sz="half" idx="1"/>
          </p:nvPr>
        </p:nvSpPr>
        <p:spPr>
          <a:xfrm>
            <a:off x="1371600" y="1524000"/>
            <a:ext cx="3632200" cy="482441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lipArt Placeholder 3"/>
          <p:cNvSpPr>
            <a:spLocks noGrp="1"/>
          </p:cNvSpPr>
          <p:nvPr>
            <p:ph type="clipArt" sz="half" idx="2"/>
          </p:nvPr>
        </p:nvSpPr>
        <p:spPr>
          <a:xfrm>
            <a:off x="5156202" y="1524000"/>
            <a:ext cx="3632200" cy="4824413"/>
          </a:xfrm>
        </p:spPr>
        <p:txBody>
          <a:bodyPr/>
          <a:lstStyle/>
          <a:p>
            <a:endParaRPr lang="en-US"/>
          </a:p>
        </p:txBody>
      </p:sp>
    </p:spTree>
    <p:extLst>
      <p:ext uri="{BB962C8B-B14F-4D97-AF65-F5344CB8AC3E}">
        <p14:creationId xmlns:p14="http://schemas.microsoft.com/office/powerpoint/2010/main" val="30044855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a:p>
        </p:txBody>
      </p:sp>
      <p:sp>
        <p:nvSpPr>
          <p:cNvPr id="3" name="Content Placeholder 2"/>
          <p:cNvSpPr>
            <a:spLocks noGrp="1"/>
          </p:cNvSpPr>
          <p:nvPr>
            <p:ph idx="1"/>
          </p:nvPr>
        </p:nvSpPr>
        <p:spPr/>
        <p:txBody>
          <a:bodyPr/>
          <a:lstStyle>
            <a:lvl5pPr>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dirty="0"/>
          </a:p>
        </p:txBody>
      </p:sp>
      <p:sp>
        <p:nvSpPr>
          <p:cNvPr id="4" name="Date Placeholder 3"/>
          <p:cNvSpPr>
            <a:spLocks noGrp="1"/>
          </p:cNvSpPr>
          <p:nvPr>
            <p:ph type="dt" sz="half" idx="10"/>
          </p:nvPr>
        </p:nvSpPr>
        <p:spPr/>
        <p:txBody>
          <a:bodyPr/>
          <a:lstStyle/>
          <a:p>
            <a:fld id="{1BA3E7F9-DA25-9746-905B-93851F416D41}" type="datetimeFigureOut">
              <a:rPr lang="en-US" smtClean="0">
                <a:solidFill>
                  <a:prstClr val="white"/>
                </a:solidFill>
                <a:latin typeface="News Gothic MT"/>
              </a:rPr>
              <a:pPr/>
              <a:t>11/26/2018</a:t>
            </a:fld>
            <a:endParaRPr lang="en-US">
              <a:solidFill>
                <a:prstClr val="white"/>
              </a:solidFill>
              <a:latin typeface="News Gothic MT"/>
            </a:endParaRPr>
          </a:p>
        </p:txBody>
      </p:sp>
      <p:sp>
        <p:nvSpPr>
          <p:cNvPr id="5" name="Footer Placeholder 4"/>
          <p:cNvSpPr>
            <a:spLocks noGrp="1"/>
          </p:cNvSpPr>
          <p:nvPr>
            <p:ph type="ftr" sz="quarter" idx="11"/>
          </p:nvPr>
        </p:nvSpPr>
        <p:spPr/>
        <p:txBody>
          <a:bodyPr/>
          <a:lstStyle/>
          <a:p>
            <a:endParaRPr lang="en-US">
              <a:solidFill>
                <a:prstClr val="white"/>
              </a:solidFill>
              <a:latin typeface="News Gothic MT"/>
            </a:endParaRPr>
          </a:p>
        </p:txBody>
      </p:sp>
      <p:sp>
        <p:nvSpPr>
          <p:cNvPr id="6" name="Slide Number Placeholder 5"/>
          <p:cNvSpPr>
            <a:spLocks noGrp="1"/>
          </p:cNvSpPr>
          <p:nvPr>
            <p:ph type="sldNum" sz="quarter" idx="12"/>
          </p:nvPr>
        </p:nvSpPr>
        <p:spPr/>
        <p:txBody>
          <a:bodyPr/>
          <a:lstStyle/>
          <a:p>
            <a:fld id="{A4F60B2F-EDEE-514A-AFA7-4F585C3DD9CC}" type="slidenum">
              <a:rPr lang="en-US" smtClean="0">
                <a:solidFill>
                  <a:prstClr val="white"/>
                </a:solidFill>
                <a:latin typeface="News Gothic MT"/>
              </a:rPr>
              <a:pPr/>
              <a:t>‹#›</a:t>
            </a:fld>
            <a:endParaRPr lang="en-US">
              <a:solidFill>
                <a:prstClr val="white"/>
              </a:solidFill>
              <a:latin typeface="News Gothic MT"/>
            </a:endParaRPr>
          </a:p>
        </p:txBody>
      </p:sp>
    </p:spTree>
    <p:extLst>
      <p:ext uri="{BB962C8B-B14F-4D97-AF65-F5344CB8AC3E}">
        <p14:creationId xmlns:p14="http://schemas.microsoft.com/office/powerpoint/2010/main" val="487619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9" y="3352803"/>
            <a:ext cx="8416925" cy="1470025"/>
          </a:xfrm>
        </p:spPr>
        <p:txBody>
          <a:bodyPr/>
          <a:lstStyle/>
          <a:p>
            <a:r>
              <a:rPr lang="en-GB"/>
              <a:t>Click to edit Master title style</a:t>
            </a:r>
            <a:endParaRPr dirty="0"/>
          </a:p>
        </p:txBody>
      </p:sp>
      <p:sp>
        <p:nvSpPr>
          <p:cNvPr id="3" name="Subtitle 2"/>
          <p:cNvSpPr>
            <a:spLocks noGrp="1"/>
          </p:cNvSpPr>
          <p:nvPr>
            <p:ph type="subTitle" idx="1"/>
          </p:nvPr>
        </p:nvSpPr>
        <p:spPr>
          <a:xfrm>
            <a:off x="363539" y="4771031"/>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dirty="0"/>
          </a:p>
        </p:txBody>
      </p:sp>
      <p:sp>
        <p:nvSpPr>
          <p:cNvPr id="4" name="Date Placeholder 3"/>
          <p:cNvSpPr>
            <a:spLocks noGrp="1"/>
          </p:cNvSpPr>
          <p:nvPr>
            <p:ph type="dt" sz="half" idx="10"/>
          </p:nvPr>
        </p:nvSpPr>
        <p:spPr/>
        <p:txBody>
          <a:bodyPr/>
          <a:lstStyle/>
          <a:p>
            <a:fld id="{1BA3E7F9-DA25-9746-905B-93851F416D41}" type="datetimeFigureOut">
              <a:rPr lang="en-US" smtClean="0">
                <a:solidFill>
                  <a:prstClr val="white"/>
                </a:solidFill>
                <a:latin typeface="News Gothic MT"/>
              </a:rPr>
              <a:pPr/>
              <a:t>11/26/2018</a:t>
            </a:fld>
            <a:endParaRPr lang="en-US">
              <a:solidFill>
                <a:prstClr val="white"/>
              </a:solidFill>
              <a:latin typeface="News Gothic MT"/>
            </a:endParaRPr>
          </a:p>
        </p:txBody>
      </p:sp>
      <p:sp>
        <p:nvSpPr>
          <p:cNvPr id="5" name="Footer Placeholder 4"/>
          <p:cNvSpPr>
            <a:spLocks noGrp="1"/>
          </p:cNvSpPr>
          <p:nvPr>
            <p:ph type="ftr" sz="quarter" idx="11"/>
          </p:nvPr>
        </p:nvSpPr>
        <p:spPr/>
        <p:txBody>
          <a:bodyPr/>
          <a:lstStyle/>
          <a:p>
            <a:endParaRPr lang="en-US">
              <a:solidFill>
                <a:prstClr val="white"/>
              </a:solidFill>
              <a:latin typeface="News Gothic MT"/>
            </a:endParaRPr>
          </a:p>
        </p:txBody>
      </p:sp>
      <p:sp>
        <p:nvSpPr>
          <p:cNvPr id="6" name="Slide Number Placeholder 5"/>
          <p:cNvSpPr>
            <a:spLocks noGrp="1"/>
          </p:cNvSpPr>
          <p:nvPr>
            <p:ph type="sldNum" sz="quarter" idx="12"/>
          </p:nvPr>
        </p:nvSpPr>
        <p:spPr/>
        <p:txBody>
          <a:bodyPr/>
          <a:lstStyle/>
          <a:p>
            <a:fld id="{A4F60B2F-EDEE-514A-AFA7-4F585C3DD9CC}" type="slidenum">
              <a:rPr lang="en-US" smtClean="0">
                <a:solidFill>
                  <a:prstClr val="white"/>
                </a:solidFill>
                <a:latin typeface="News Gothic MT"/>
              </a:rPr>
              <a:pPr/>
              <a:t>‹#›</a:t>
            </a:fld>
            <a:endParaRPr lang="en-US">
              <a:solidFill>
                <a:prstClr val="white"/>
              </a:solidFill>
              <a:latin typeface="News Gothic MT"/>
            </a:endParaRPr>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Drag picture to placeholder or click icon to add</a:t>
            </a:r>
            <a:endParaRPr/>
          </a:p>
        </p:txBody>
      </p:sp>
    </p:spTree>
    <p:extLst>
      <p:ext uri="{BB962C8B-B14F-4D97-AF65-F5344CB8AC3E}">
        <p14:creationId xmlns:p14="http://schemas.microsoft.com/office/powerpoint/2010/main" val="29543541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6"/>
            <a:ext cx="8056563" cy="1362075"/>
          </a:xfrm>
        </p:spPr>
        <p:txBody>
          <a:bodyPr anchor="b" anchorCtr="0"/>
          <a:lstStyle>
            <a:lvl1pPr algn="ctr">
              <a:defRPr sz="4600" b="0" cap="none" baseline="0"/>
            </a:lvl1pPr>
          </a:lstStyle>
          <a:p>
            <a:r>
              <a:rPr lang="en-GB"/>
              <a:t>Click to edit Master title style</a:t>
            </a:r>
            <a:endParaRPr/>
          </a:p>
        </p:txBody>
      </p:sp>
      <p:sp>
        <p:nvSpPr>
          <p:cNvPr id="3" name="Text Placeholder 2"/>
          <p:cNvSpPr>
            <a:spLocks noGrp="1"/>
          </p:cNvSpPr>
          <p:nvPr>
            <p:ph type="body" idx="1"/>
          </p:nvPr>
        </p:nvSpPr>
        <p:spPr>
          <a:xfrm>
            <a:off x="549275" y="3736007"/>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1BA3E7F9-DA25-9746-905B-93851F416D41}" type="datetimeFigureOut">
              <a:rPr lang="en-US" smtClean="0">
                <a:solidFill>
                  <a:prstClr val="white"/>
                </a:solidFill>
                <a:latin typeface="News Gothic MT"/>
              </a:rPr>
              <a:pPr/>
              <a:t>11/26/2018</a:t>
            </a:fld>
            <a:endParaRPr lang="en-US">
              <a:solidFill>
                <a:prstClr val="white"/>
              </a:solidFill>
              <a:latin typeface="News Gothic MT"/>
            </a:endParaRPr>
          </a:p>
        </p:txBody>
      </p:sp>
      <p:sp>
        <p:nvSpPr>
          <p:cNvPr id="5" name="Footer Placeholder 4"/>
          <p:cNvSpPr>
            <a:spLocks noGrp="1"/>
          </p:cNvSpPr>
          <p:nvPr>
            <p:ph type="ftr" sz="quarter" idx="11"/>
          </p:nvPr>
        </p:nvSpPr>
        <p:spPr/>
        <p:txBody>
          <a:bodyPr/>
          <a:lstStyle/>
          <a:p>
            <a:endParaRPr lang="en-US">
              <a:solidFill>
                <a:prstClr val="white"/>
              </a:solidFill>
              <a:latin typeface="News Gothic MT"/>
            </a:endParaRPr>
          </a:p>
        </p:txBody>
      </p:sp>
      <p:sp>
        <p:nvSpPr>
          <p:cNvPr id="6" name="Slide Number Placeholder 5"/>
          <p:cNvSpPr>
            <a:spLocks noGrp="1"/>
          </p:cNvSpPr>
          <p:nvPr>
            <p:ph type="sldNum" sz="quarter" idx="12"/>
          </p:nvPr>
        </p:nvSpPr>
        <p:spPr/>
        <p:txBody>
          <a:bodyPr/>
          <a:lstStyle/>
          <a:p>
            <a:fld id="{A4F60B2F-EDEE-514A-AFA7-4F585C3DD9CC}" type="slidenum">
              <a:rPr lang="en-US" smtClean="0">
                <a:solidFill>
                  <a:prstClr val="white"/>
                </a:solidFill>
                <a:latin typeface="News Gothic MT"/>
              </a:rPr>
              <a:pPr/>
              <a:t>‹#›</a:t>
            </a:fld>
            <a:endParaRPr lang="en-US">
              <a:solidFill>
                <a:prstClr val="white"/>
              </a:solidFill>
              <a:latin typeface="News Gothic MT"/>
            </a:endParaRPr>
          </a:p>
        </p:txBody>
      </p:sp>
    </p:spTree>
    <p:extLst>
      <p:ext uri="{BB962C8B-B14F-4D97-AF65-F5344CB8AC3E}">
        <p14:creationId xmlns:p14="http://schemas.microsoft.com/office/powerpoint/2010/main" val="1639861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6" y="107576"/>
            <a:ext cx="8042276" cy="1336956"/>
          </a:xfrm>
        </p:spPr>
        <p:txBody>
          <a:bodyPr/>
          <a:lstStyle/>
          <a:p>
            <a:r>
              <a:rPr lang="en-GB"/>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dirty="0"/>
          </a:p>
        </p:txBody>
      </p:sp>
      <p:sp>
        <p:nvSpPr>
          <p:cNvPr id="5" name="Date Placeholder 4"/>
          <p:cNvSpPr>
            <a:spLocks noGrp="1"/>
          </p:cNvSpPr>
          <p:nvPr>
            <p:ph type="dt" sz="half" idx="10"/>
          </p:nvPr>
        </p:nvSpPr>
        <p:spPr/>
        <p:txBody>
          <a:bodyPr/>
          <a:lstStyle/>
          <a:p>
            <a:fld id="{1BA3E7F9-DA25-9746-905B-93851F416D41}" type="datetimeFigureOut">
              <a:rPr lang="en-US" smtClean="0">
                <a:solidFill>
                  <a:prstClr val="white"/>
                </a:solidFill>
                <a:latin typeface="News Gothic MT"/>
              </a:rPr>
              <a:pPr/>
              <a:t>11/26/2018</a:t>
            </a:fld>
            <a:endParaRPr lang="en-US">
              <a:solidFill>
                <a:prstClr val="white"/>
              </a:solidFill>
              <a:latin typeface="News Gothic MT"/>
            </a:endParaRPr>
          </a:p>
        </p:txBody>
      </p:sp>
      <p:sp>
        <p:nvSpPr>
          <p:cNvPr id="6" name="Footer Placeholder 5"/>
          <p:cNvSpPr>
            <a:spLocks noGrp="1"/>
          </p:cNvSpPr>
          <p:nvPr>
            <p:ph type="ftr" sz="quarter" idx="11"/>
          </p:nvPr>
        </p:nvSpPr>
        <p:spPr/>
        <p:txBody>
          <a:bodyPr/>
          <a:lstStyle/>
          <a:p>
            <a:endParaRPr lang="en-US">
              <a:solidFill>
                <a:prstClr val="white"/>
              </a:solidFill>
              <a:latin typeface="News Gothic MT"/>
            </a:endParaRPr>
          </a:p>
        </p:txBody>
      </p:sp>
      <p:sp>
        <p:nvSpPr>
          <p:cNvPr id="7" name="Slide Number Placeholder 6"/>
          <p:cNvSpPr>
            <a:spLocks noGrp="1"/>
          </p:cNvSpPr>
          <p:nvPr>
            <p:ph type="sldNum" sz="quarter" idx="12"/>
          </p:nvPr>
        </p:nvSpPr>
        <p:spPr/>
        <p:txBody>
          <a:bodyPr/>
          <a:lstStyle/>
          <a:p>
            <a:fld id="{A4F60B2F-EDEE-514A-AFA7-4F585C3DD9CC}" type="slidenum">
              <a:rPr lang="en-US" smtClean="0">
                <a:solidFill>
                  <a:prstClr val="white"/>
                </a:solidFill>
                <a:latin typeface="News Gothic MT"/>
              </a:rPr>
              <a:pPr/>
              <a:t>‹#›</a:t>
            </a:fld>
            <a:endParaRPr lang="en-US">
              <a:solidFill>
                <a:prstClr val="white"/>
              </a:solidFill>
              <a:latin typeface="News Gothic MT"/>
            </a:endParaRPr>
          </a:p>
        </p:txBody>
      </p:sp>
    </p:spTree>
    <p:extLst>
      <p:ext uri="{BB962C8B-B14F-4D97-AF65-F5344CB8AC3E}">
        <p14:creationId xmlns:p14="http://schemas.microsoft.com/office/powerpoint/2010/main" val="15071330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GB"/>
              <a:t>Click to edit Master title style</a:t>
            </a:r>
            <a:endParaRPr/>
          </a:p>
        </p:txBody>
      </p:sp>
      <p:sp>
        <p:nvSpPr>
          <p:cNvPr id="3" name="Text Placeholder 2"/>
          <p:cNvSpPr>
            <a:spLocks noGrp="1"/>
          </p:cNvSpPr>
          <p:nvPr>
            <p:ph type="body" idx="1"/>
          </p:nvPr>
        </p:nvSpPr>
        <p:spPr>
          <a:xfrm>
            <a:off x="549274" y="1453225"/>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549274" y="2347417"/>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dirty="0"/>
          </a:p>
        </p:txBody>
      </p:sp>
      <p:sp>
        <p:nvSpPr>
          <p:cNvPr id="5" name="Text Placeholder 4"/>
          <p:cNvSpPr>
            <a:spLocks noGrp="1"/>
          </p:cNvSpPr>
          <p:nvPr>
            <p:ph type="body" sz="quarter" idx="3"/>
          </p:nvPr>
        </p:nvSpPr>
        <p:spPr>
          <a:xfrm>
            <a:off x="4751070" y="1453225"/>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751070" y="2347417"/>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dirty="0"/>
          </a:p>
        </p:txBody>
      </p:sp>
      <p:sp>
        <p:nvSpPr>
          <p:cNvPr id="7" name="Date Placeholder 6"/>
          <p:cNvSpPr>
            <a:spLocks noGrp="1"/>
          </p:cNvSpPr>
          <p:nvPr>
            <p:ph type="dt" sz="half" idx="10"/>
          </p:nvPr>
        </p:nvSpPr>
        <p:spPr/>
        <p:txBody>
          <a:bodyPr/>
          <a:lstStyle/>
          <a:p>
            <a:fld id="{1BA3E7F9-DA25-9746-905B-93851F416D41}" type="datetimeFigureOut">
              <a:rPr lang="en-US" smtClean="0">
                <a:solidFill>
                  <a:prstClr val="white"/>
                </a:solidFill>
                <a:latin typeface="News Gothic MT"/>
              </a:rPr>
              <a:pPr/>
              <a:t>11/26/2018</a:t>
            </a:fld>
            <a:endParaRPr lang="en-US">
              <a:solidFill>
                <a:prstClr val="white"/>
              </a:solidFill>
              <a:latin typeface="News Gothic MT"/>
            </a:endParaRPr>
          </a:p>
        </p:txBody>
      </p:sp>
      <p:sp>
        <p:nvSpPr>
          <p:cNvPr id="8" name="Footer Placeholder 7"/>
          <p:cNvSpPr>
            <a:spLocks noGrp="1"/>
          </p:cNvSpPr>
          <p:nvPr>
            <p:ph type="ftr" sz="quarter" idx="11"/>
          </p:nvPr>
        </p:nvSpPr>
        <p:spPr/>
        <p:txBody>
          <a:bodyPr/>
          <a:lstStyle/>
          <a:p>
            <a:endParaRPr lang="en-US">
              <a:solidFill>
                <a:prstClr val="white"/>
              </a:solidFill>
              <a:latin typeface="News Gothic MT"/>
            </a:endParaRPr>
          </a:p>
        </p:txBody>
      </p:sp>
      <p:sp>
        <p:nvSpPr>
          <p:cNvPr id="9" name="Slide Number Placeholder 8"/>
          <p:cNvSpPr>
            <a:spLocks noGrp="1"/>
          </p:cNvSpPr>
          <p:nvPr>
            <p:ph type="sldNum" sz="quarter" idx="12"/>
          </p:nvPr>
        </p:nvSpPr>
        <p:spPr/>
        <p:txBody>
          <a:bodyPr/>
          <a:lstStyle/>
          <a:p>
            <a:fld id="{A4F60B2F-EDEE-514A-AFA7-4F585C3DD9CC}" type="slidenum">
              <a:rPr lang="en-US" smtClean="0">
                <a:solidFill>
                  <a:prstClr val="white"/>
                </a:solidFill>
                <a:latin typeface="News Gothic MT"/>
              </a:rPr>
              <a:pPr/>
              <a:t>‹#›</a:t>
            </a:fld>
            <a:endParaRPr lang="en-US">
              <a:solidFill>
                <a:prstClr val="white"/>
              </a:solidFill>
              <a:latin typeface="News Gothic MT"/>
            </a:endParaRPr>
          </a:p>
        </p:txBody>
      </p:sp>
    </p:spTree>
    <p:extLst>
      <p:ext uri="{BB962C8B-B14F-4D97-AF65-F5344CB8AC3E}">
        <p14:creationId xmlns:p14="http://schemas.microsoft.com/office/powerpoint/2010/main" val="38498813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a:p>
        </p:txBody>
      </p:sp>
      <p:sp>
        <p:nvSpPr>
          <p:cNvPr id="3" name="Date Placeholder 2"/>
          <p:cNvSpPr>
            <a:spLocks noGrp="1"/>
          </p:cNvSpPr>
          <p:nvPr>
            <p:ph type="dt" sz="half" idx="10"/>
          </p:nvPr>
        </p:nvSpPr>
        <p:spPr/>
        <p:txBody>
          <a:bodyPr/>
          <a:lstStyle/>
          <a:p>
            <a:fld id="{1BA3E7F9-DA25-9746-905B-93851F416D41}" type="datetimeFigureOut">
              <a:rPr lang="en-US" smtClean="0">
                <a:solidFill>
                  <a:prstClr val="white"/>
                </a:solidFill>
                <a:latin typeface="News Gothic MT"/>
              </a:rPr>
              <a:pPr/>
              <a:t>11/26/2018</a:t>
            </a:fld>
            <a:endParaRPr lang="en-US">
              <a:solidFill>
                <a:prstClr val="white"/>
              </a:solidFill>
              <a:latin typeface="News Gothic MT"/>
            </a:endParaRPr>
          </a:p>
        </p:txBody>
      </p:sp>
      <p:sp>
        <p:nvSpPr>
          <p:cNvPr id="4" name="Footer Placeholder 3"/>
          <p:cNvSpPr>
            <a:spLocks noGrp="1"/>
          </p:cNvSpPr>
          <p:nvPr>
            <p:ph type="ftr" sz="quarter" idx="11"/>
          </p:nvPr>
        </p:nvSpPr>
        <p:spPr/>
        <p:txBody>
          <a:bodyPr/>
          <a:lstStyle/>
          <a:p>
            <a:endParaRPr lang="en-US">
              <a:solidFill>
                <a:prstClr val="white"/>
              </a:solidFill>
              <a:latin typeface="News Gothic MT"/>
            </a:endParaRPr>
          </a:p>
        </p:txBody>
      </p:sp>
      <p:sp>
        <p:nvSpPr>
          <p:cNvPr id="5" name="Slide Number Placeholder 4"/>
          <p:cNvSpPr>
            <a:spLocks noGrp="1"/>
          </p:cNvSpPr>
          <p:nvPr>
            <p:ph type="sldNum" sz="quarter" idx="12"/>
          </p:nvPr>
        </p:nvSpPr>
        <p:spPr/>
        <p:txBody>
          <a:bodyPr/>
          <a:lstStyle/>
          <a:p>
            <a:fld id="{A4F60B2F-EDEE-514A-AFA7-4F585C3DD9CC}" type="slidenum">
              <a:rPr lang="en-US" smtClean="0">
                <a:solidFill>
                  <a:prstClr val="white"/>
                </a:solidFill>
                <a:latin typeface="News Gothic MT"/>
              </a:rPr>
              <a:pPr/>
              <a:t>‹#›</a:t>
            </a:fld>
            <a:endParaRPr lang="en-US">
              <a:solidFill>
                <a:prstClr val="white"/>
              </a:solidFill>
              <a:latin typeface="News Gothic MT"/>
            </a:endParaRPr>
          </a:p>
        </p:txBody>
      </p:sp>
    </p:spTree>
    <p:extLst>
      <p:ext uri="{BB962C8B-B14F-4D97-AF65-F5344CB8AC3E}">
        <p14:creationId xmlns:p14="http://schemas.microsoft.com/office/powerpoint/2010/main" val="24104609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A3E7F9-DA25-9746-905B-93851F416D41}" type="datetimeFigureOut">
              <a:rPr lang="en-US" smtClean="0">
                <a:solidFill>
                  <a:prstClr val="white"/>
                </a:solidFill>
                <a:latin typeface="News Gothic MT"/>
              </a:rPr>
              <a:pPr/>
              <a:t>11/26/2018</a:t>
            </a:fld>
            <a:endParaRPr lang="en-US">
              <a:solidFill>
                <a:prstClr val="white"/>
              </a:solidFill>
              <a:latin typeface="News Gothic MT"/>
            </a:endParaRPr>
          </a:p>
        </p:txBody>
      </p:sp>
      <p:sp>
        <p:nvSpPr>
          <p:cNvPr id="3" name="Footer Placeholder 2"/>
          <p:cNvSpPr>
            <a:spLocks noGrp="1"/>
          </p:cNvSpPr>
          <p:nvPr>
            <p:ph type="ftr" sz="quarter" idx="11"/>
          </p:nvPr>
        </p:nvSpPr>
        <p:spPr/>
        <p:txBody>
          <a:bodyPr/>
          <a:lstStyle/>
          <a:p>
            <a:endParaRPr lang="en-US">
              <a:solidFill>
                <a:prstClr val="white"/>
              </a:solidFill>
              <a:latin typeface="News Gothic MT"/>
            </a:endParaRPr>
          </a:p>
        </p:txBody>
      </p:sp>
      <p:sp>
        <p:nvSpPr>
          <p:cNvPr id="4" name="Slide Number Placeholder 3"/>
          <p:cNvSpPr>
            <a:spLocks noGrp="1"/>
          </p:cNvSpPr>
          <p:nvPr>
            <p:ph type="sldNum" sz="quarter" idx="12"/>
          </p:nvPr>
        </p:nvSpPr>
        <p:spPr/>
        <p:txBody>
          <a:bodyPr/>
          <a:lstStyle/>
          <a:p>
            <a:fld id="{A4F60B2F-EDEE-514A-AFA7-4F585C3DD9CC}" type="slidenum">
              <a:rPr lang="en-US" smtClean="0">
                <a:solidFill>
                  <a:prstClr val="white"/>
                </a:solidFill>
                <a:latin typeface="News Gothic MT"/>
              </a:rPr>
              <a:pPr/>
              <a:t>‹#›</a:t>
            </a:fld>
            <a:endParaRPr lang="en-US">
              <a:solidFill>
                <a:prstClr val="white"/>
              </a:solidFill>
              <a:latin typeface="News Gothic MT"/>
            </a:endParaRPr>
          </a:p>
        </p:txBody>
      </p:sp>
    </p:spTree>
    <p:extLst>
      <p:ext uri="{BB962C8B-B14F-4D97-AF65-F5344CB8AC3E}">
        <p14:creationId xmlns:p14="http://schemas.microsoft.com/office/powerpoint/2010/main" val="42728068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GB"/>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1BA3E7F9-DA25-9746-905B-93851F416D41}" type="datetimeFigureOut">
              <a:rPr lang="en-US" smtClean="0">
                <a:solidFill>
                  <a:prstClr val="white"/>
                </a:solidFill>
                <a:latin typeface="News Gothic MT"/>
              </a:rPr>
              <a:pPr/>
              <a:t>11/26/2018</a:t>
            </a:fld>
            <a:endParaRPr lang="en-US">
              <a:solidFill>
                <a:prstClr val="white"/>
              </a:solidFill>
              <a:latin typeface="News Gothic MT"/>
            </a:endParaRPr>
          </a:p>
        </p:txBody>
      </p:sp>
      <p:sp>
        <p:nvSpPr>
          <p:cNvPr id="6" name="Footer Placeholder 5"/>
          <p:cNvSpPr>
            <a:spLocks noGrp="1"/>
          </p:cNvSpPr>
          <p:nvPr>
            <p:ph type="ftr" sz="quarter" idx="11"/>
          </p:nvPr>
        </p:nvSpPr>
        <p:spPr/>
        <p:txBody>
          <a:bodyPr/>
          <a:lstStyle/>
          <a:p>
            <a:endParaRPr lang="en-US">
              <a:solidFill>
                <a:prstClr val="white"/>
              </a:solidFill>
              <a:latin typeface="News Gothic MT"/>
            </a:endParaRPr>
          </a:p>
        </p:txBody>
      </p:sp>
      <p:sp>
        <p:nvSpPr>
          <p:cNvPr id="7" name="Slide Number Placeholder 6"/>
          <p:cNvSpPr>
            <a:spLocks noGrp="1"/>
          </p:cNvSpPr>
          <p:nvPr>
            <p:ph type="sldNum" sz="quarter" idx="12"/>
          </p:nvPr>
        </p:nvSpPr>
        <p:spPr/>
        <p:txBody>
          <a:bodyPr/>
          <a:lstStyle/>
          <a:p>
            <a:fld id="{A4F60B2F-EDEE-514A-AFA7-4F585C3DD9CC}" type="slidenum">
              <a:rPr lang="en-US" smtClean="0">
                <a:solidFill>
                  <a:prstClr val="white"/>
                </a:solidFill>
                <a:latin typeface="News Gothic MT"/>
              </a:rPr>
              <a:pPr/>
              <a:t>‹#›</a:t>
            </a:fld>
            <a:endParaRPr lang="en-US">
              <a:solidFill>
                <a:prstClr val="white"/>
              </a:solidFill>
              <a:latin typeface="News Gothic MT"/>
            </a:endParaRPr>
          </a:p>
        </p:txBody>
      </p:sp>
    </p:spTree>
    <p:extLst>
      <p:ext uri="{BB962C8B-B14F-4D97-AF65-F5344CB8AC3E}">
        <p14:creationId xmlns:p14="http://schemas.microsoft.com/office/powerpoint/2010/main" val="22388989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6" y="107576"/>
            <a:ext cx="8042276" cy="1336956"/>
          </a:xfrm>
          <a:prstGeom prst="rect">
            <a:avLst/>
          </a:prstGeom>
        </p:spPr>
        <p:txBody>
          <a:bodyPr vert="horz" lIns="91440" tIns="45720" rIns="91440" bIns="45720" rtlCol="0" anchor="b" anchorCtr="0">
            <a:noAutofit/>
          </a:bodyPr>
          <a:lstStyle/>
          <a:p>
            <a:r>
              <a:rPr lang="en-GB"/>
              <a:t>Click to edit Master title style</a:t>
            </a:r>
            <a:endParaRPr/>
          </a:p>
        </p:txBody>
      </p:sp>
      <p:sp>
        <p:nvSpPr>
          <p:cNvPr id="3" name="Text Placeholder 2"/>
          <p:cNvSpPr>
            <a:spLocks noGrp="1"/>
          </p:cNvSpPr>
          <p:nvPr>
            <p:ph type="body" idx="1"/>
          </p:nvPr>
        </p:nvSpPr>
        <p:spPr>
          <a:xfrm>
            <a:off x="549276" y="1600201"/>
            <a:ext cx="8042276" cy="434340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dirty="0"/>
          </a:p>
        </p:txBody>
      </p:sp>
      <p:sp>
        <p:nvSpPr>
          <p:cNvPr id="4" name="Date Placeholder 3"/>
          <p:cNvSpPr>
            <a:spLocks noGrp="1"/>
          </p:cNvSpPr>
          <p:nvPr>
            <p:ph type="dt" sz="half" idx="2"/>
          </p:nvPr>
        </p:nvSpPr>
        <p:spPr>
          <a:xfrm>
            <a:off x="5629835" y="6275670"/>
            <a:ext cx="2133600" cy="365125"/>
          </a:xfrm>
          <a:prstGeom prst="rect">
            <a:avLst/>
          </a:prstGeom>
        </p:spPr>
        <p:txBody>
          <a:bodyPr vert="horz" lIns="91440" tIns="45720" rIns="91440" bIns="45720" rtlCol="0" anchor="ctr"/>
          <a:lstStyle>
            <a:lvl1pPr algn="r">
              <a:defRPr sz="1200">
                <a:solidFill>
                  <a:schemeClr val="bg1"/>
                </a:solidFill>
              </a:defRPr>
            </a:lvl1pPr>
          </a:lstStyle>
          <a:p>
            <a:fld id="{1BA3E7F9-DA25-9746-905B-93851F416D41}" type="datetimeFigureOut">
              <a:rPr lang="en-US" smtClean="0">
                <a:solidFill>
                  <a:prstClr val="white"/>
                </a:solidFill>
                <a:latin typeface="News Gothic MT"/>
              </a:rPr>
              <a:pPr/>
              <a:t>11/26/2018</a:t>
            </a:fld>
            <a:endParaRPr lang="en-US">
              <a:solidFill>
                <a:prstClr val="white"/>
              </a:solidFill>
              <a:latin typeface="News Gothic MT"/>
            </a:endParaRPr>
          </a:p>
        </p:txBody>
      </p:sp>
      <p:sp>
        <p:nvSpPr>
          <p:cNvPr id="5" name="Footer Placeholder 4"/>
          <p:cNvSpPr>
            <a:spLocks noGrp="1"/>
          </p:cNvSpPr>
          <p:nvPr>
            <p:ph type="ftr" sz="quarter" idx="3"/>
          </p:nvPr>
        </p:nvSpPr>
        <p:spPr>
          <a:xfrm>
            <a:off x="264458" y="6275670"/>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solidFill>
                <a:prstClr val="white"/>
              </a:solidFill>
              <a:latin typeface="News Gothic MT"/>
            </a:endParaRPr>
          </a:p>
        </p:txBody>
      </p:sp>
      <p:sp>
        <p:nvSpPr>
          <p:cNvPr id="6" name="Slide Number Placeholder 5"/>
          <p:cNvSpPr>
            <a:spLocks noGrp="1"/>
          </p:cNvSpPr>
          <p:nvPr>
            <p:ph type="sldNum" sz="quarter" idx="4"/>
          </p:nvPr>
        </p:nvSpPr>
        <p:spPr>
          <a:xfrm>
            <a:off x="7897906" y="6275670"/>
            <a:ext cx="990600" cy="365125"/>
          </a:xfrm>
          <a:prstGeom prst="rect">
            <a:avLst/>
          </a:prstGeom>
        </p:spPr>
        <p:txBody>
          <a:bodyPr vert="horz" lIns="91440" tIns="45720" rIns="91440" bIns="45720" rtlCol="0" anchor="ctr"/>
          <a:lstStyle>
            <a:lvl1pPr algn="r">
              <a:defRPr sz="3600">
                <a:solidFill>
                  <a:schemeClr val="bg1"/>
                </a:solidFill>
              </a:defRPr>
            </a:lvl1pPr>
          </a:lstStyle>
          <a:p>
            <a:fld id="{A4F60B2F-EDEE-514A-AFA7-4F585C3DD9CC}" type="slidenum">
              <a:rPr lang="en-US" smtClean="0">
                <a:solidFill>
                  <a:prstClr val="white"/>
                </a:solidFill>
                <a:latin typeface="News Gothic MT"/>
              </a:rPr>
              <a:pPr/>
              <a:t>‹#›</a:t>
            </a:fld>
            <a:endParaRPr lang="en-US">
              <a:solidFill>
                <a:prstClr val="white"/>
              </a:solidFill>
              <a:latin typeface="News Gothic MT"/>
            </a:endParaRPr>
          </a:p>
        </p:txBody>
      </p:sp>
    </p:spTree>
    <p:extLst>
      <p:ext uri="{BB962C8B-B14F-4D97-AF65-F5344CB8AC3E}">
        <p14:creationId xmlns:p14="http://schemas.microsoft.com/office/powerpoint/2010/main" val="8658154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3000" y="1093752"/>
            <a:ext cx="6858000" cy="4402946"/>
          </a:xfrm>
        </p:spPr>
        <p:txBody>
          <a:bodyPr>
            <a:noAutofit/>
          </a:bodyPr>
          <a:lstStyle/>
          <a:p>
            <a:endParaRPr lang="en-GB" sz="3200" b="1" dirty="0">
              <a:solidFill>
                <a:srgbClr val="002060"/>
              </a:solidFill>
            </a:endParaRPr>
          </a:p>
          <a:p>
            <a:r>
              <a:rPr lang="en-GB" sz="3200" b="1" dirty="0" smtClean="0">
                <a:solidFill>
                  <a:srgbClr val="002060"/>
                </a:solidFill>
              </a:rPr>
              <a:t>BACH Conference 2018</a:t>
            </a:r>
          </a:p>
          <a:p>
            <a:endParaRPr lang="en-GB" sz="3200" b="1" dirty="0" smtClean="0">
              <a:solidFill>
                <a:srgbClr val="002060"/>
              </a:solidFill>
            </a:endParaRPr>
          </a:p>
          <a:p>
            <a:r>
              <a:rPr lang="en-GB" sz="4800" b="1" dirty="0" smtClean="0">
                <a:solidFill>
                  <a:srgbClr val="002060"/>
                </a:solidFill>
              </a:rPr>
              <a:t>Inspections – Ofsted Policy Overview and Best practice</a:t>
            </a:r>
            <a:endParaRPr lang="en-GB" sz="4800" b="1" dirty="0">
              <a:solidFill>
                <a:srgbClr val="002060"/>
              </a:solidFill>
            </a:endParaRPr>
          </a:p>
        </p:txBody>
      </p:sp>
    </p:spTree>
    <p:extLst>
      <p:ext uri="{BB962C8B-B14F-4D97-AF65-F5344CB8AC3E}">
        <p14:creationId xmlns:p14="http://schemas.microsoft.com/office/powerpoint/2010/main" val="31224917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4727" name="Rectangle 7"/>
          <p:cNvSpPr>
            <a:spLocks noGrp="1" noChangeArrowheads="1"/>
          </p:cNvSpPr>
          <p:nvPr>
            <p:ph type="title"/>
          </p:nvPr>
        </p:nvSpPr>
        <p:spPr/>
        <p:txBody>
          <a:bodyPr/>
          <a:lstStyle/>
          <a:p>
            <a:r>
              <a:rPr lang="en-GB" dirty="0" smtClean="0"/>
              <a:t>Structure – provision types</a:t>
            </a:r>
            <a:endParaRPr lang="en-GB" dirty="0"/>
          </a:p>
        </p:txBody>
      </p:sp>
      <p:sp>
        <p:nvSpPr>
          <p:cNvPr id="414728" name="Rectangle 8"/>
          <p:cNvSpPr>
            <a:spLocks noGrp="1" noChangeArrowheads="1"/>
          </p:cNvSpPr>
          <p:nvPr>
            <p:ph idx="1"/>
          </p:nvPr>
        </p:nvSpPr>
        <p:spPr/>
        <p:txBody>
          <a:bodyPr/>
          <a:lstStyle/>
          <a:p>
            <a:pPr marL="0" indent="0">
              <a:buNone/>
            </a:pPr>
            <a:r>
              <a:rPr lang="en-US" dirty="0" smtClean="0"/>
              <a:t>This is still a work </a:t>
            </a:r>
            <a:r>
              <a:rPr lang="en-US" dirty="0"/>
              <a:t>in </a:t>
            </a:r>
            <a:r>
              <a:rPr lang="en-US" dirty="0" smtClean="0"/>
              <a:t>progress:</a:t>
            </a:r>
          </a:p>
          <a:p>
            <a:r>
              <a:rPr lang="en-US" dirty="0"/>
              <a:t>M</a:t>
            </a:r>
            <a:r>
              <a:rPr lang="en-US" dirty="0" smtClean="0"/>
              <a:t>erged </a:t>
            </a:r>
            <a:r>
              <a:rPr lang="en-US" dirty="0"/>
              <a:t>colleges still inspected as one after three years or before if issues are </a:t>
            </a:r>
            <a:r>
              <a:rPr lang="en-US" dirty="0" smtClean="0"/>
              <a:t>identified </a:t>
            </a:r>
          </a:p>
          <a:p>
            <a:r>
              <a:rPr lang="en-US" dirty="0" smtClean="0"/>
              <a:t>campus </a:t>
            </a:r>
            <a:r>
              <a:rPr lang="en-US" dirty="0"/>
              <a:t>based inspections being </a:t>
            </a:r>
            <a:r>
              <a:rPr lang="en-US" dirty="0" smtClean="0"/>
              <a:t>piloted, however there are issues </a:t>
            </a:r>
            <a:r>
              <a:rPr lang="en-US" dirty="0"/>
              <a:t>disaggregating data. </a:t>
            </a:r>
          </a:p>
          <a:p>
            <a:r>
              <a:rPr lang="en-US" dirty="0" smtClean="0"/>
              <a:t>Campus </a:t>
            </a:r>
            <a:r>
              <a:rPr lang="en-US" dirty="0"/>
              <a:t>inspection has some sense given </a:t>
            </a:r>
            <a:r>
              <a:rPr lang="en-US" dirty="0" smtClean="0"/>
              <a:t>the current educational landscape</a:t>
            </a:r>
            <a:endParaRPr lang="en-GB" dirty="0"/>
          </a:p>
        </p:txBody>
      </p:sp>
    </p:spTree>
    <p:extLst>
      <p:ext uri="{BB962C8B-B14F-4D97-AF65-F5344CB8AC3E}">
        <p14:creationId xmlns:p14="http://schemas.microsoft.com/office/powerpoint/2010/main" val="30376355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4727" name="Rectangle 7"/>
          <p:cNvSpPr>
            <a:spLocks noGrp="1" noChangeArrowheads="1"/>
          </p:cNvSpPr>
          <p:nvPr>
            <p:ph type="title"/>
          </p:nvPr>
        </p:nvSpPr>
        <p:spPr/>
        <p:txBody>
          <a:bodyPr/>
          <a:lstStyle/>
          <a:p>
            <a:r>
              <a:rPr lang="en-GB" dirty="0" smtClean="0"/>
              <a:t>The focus on TLA</a:t>
            </a:r>
            <a:endParaRPr lang="en-GB" dirty="0"/>
          </a:p>
        </p:txBody>
      </p:sp>
      <p:sp>
        <p:nvSpPr>
          <p:cNvPr id="414728" name="Rectangle 8"/>
          <p:cNvSpPr>
            <a:spLocks noGrp="1" noChangeArrowheads="1"/>
          </p:cNvSpPr>
          <p:nvPr>
            <p:ph idx="1"/>
          </p:nvPr>
        </p:nvSpPr>
        <p:spPr/>
        <p:txBody>
          <a:bodyPr>
            <a:normAutofit/>
          </a:bodyPr>
          <a:lstStyle/>
          <a:p>
            <a:r>
              <a:rPr lang="en-US" dirty="0" smtClean="0"/>
              <a:t>In line with previous developments for the current CIF, </a:t>
            </a:r>
            <a:r>
              <a:rPr lang="en-US" dirty="0" err="1" smtClean="0"/>
              <a:t>Ofsted</a:t>
            </a:r>
            <a:r>
              <a:rPr lang="en-US" dirty="0" smtClean="0"/>
              <a:t> believes that curriculum </a:t>
            </a:r>
            <a:r>
              <a:rPr lang="en-US" dirty="0"/>
              <a:t>and teaching have greatest </a:t>
            </a:r>
            <a:r>
              <a:rPr lang="en-US" dirty="0" smtClean="0"/>
              <a:t>impact.</a:t>
            </a:r>
            <a:endParaRPr lang="en-US" dirty="0"/>
          </a:p>
          <a:p>
            <a:r>
              <a:rPr lang="en-US" dirty="0" smtClean="0"/>
              <a:t>Therefore the management of teaching from the classroom to senior management teams is key </a:t>
            </a:r>
            <a:endParaRPr lang="en-GB" dirty="0"/>
          </a:p>
          <a:p>
            <a:pPr marL="0" indent="0">
              <a:buNone/>
            </a:pPr>
            <a:r>
              <a:rPr lang="en-US" dirty="0" err="1" smtClean="0"/>
              <a:t>Ofsted</a:t>
            </a:r>
            <a:r>
              <a:rPr lang="en-US" dirty="0" smtClean="0"/>
              <a:t> will not prescribe a style </a:t>
            </a:r>
            <a:r>
              <a:rPr lang="en-US" dirty="0"/>
              <a:t>of </a:t>
            </a:r>
            <a:r>
              <a:rPr lang="en-US" dirty="0" smtClean="0"/>
              <a:t>teaching</a:t>
            </a:r>
            <a:r>
              <a:rPr lang="en-US" dirty="0"/>
              <a:t> </a:t>
            </a:r>
            <a:r>
              <a:rPr lang="en-US" dirty="0" smtClean="0"/>
              <a:t>or a  </a:t>
            </a:r>
            <a:r>
              <a:rPr lang="en-US" dirty="0"/>
              <a:t>curriculum </a:t>
            </a:r>
            <a:r>
              <a:rPr lang="en-US" dirty="0" smtClean="0"/>
              <a:t>methodology</a:t>
            </a:r>
            <a:r>
              <a:rPr lang="en-US" dirty="0"/>
              <a:t> </a:t>
            </a:r>
            <a:endParaRPr lang="en-GB" dirty="0"/>
          </a:p>
          <a:p>
            <a:pPr marL="0" indent="0">
              <a:buNone/>
            </a:pPr>
            <a:r>
              <a:rPr lang="en-GB" dirty="0" smtClean="0"/>
              <a:t>So consider </a:t>
            </a:r>
            <a:r>
              <a:rPr lang="en-US" dirty="0" smtClean="0"/>
              <a:t>what </a:t>
            </a:r>
            <a:r>
              <a:rPr lang="en-US" dirty="0"/>
              <a:t>is the rationale of </a:t>
            </a:r>
            <a:r>
              <a:rPr lang="en-US" dirty="0" smtClean="0"/>
              <a:t>your curriculum and how do you use assessment to inform that?</a:t>
            </a:r>
            <a:r>
              <a:rPr lang="en-US" dirty="0"/>
              <a:t> </a:t>
            </a:r>
            <a:endParaRPr lang="en-GB" dirty="0"/>
          </a:p>
          <a:p>
            <a:endParaRPr lang="en-GB" dirty="0"/>
          </a:p>
        </p:txBody>
      </p:sp>
    </p:spTree>
    <p:extLst>
      <p:ext uri="{BB962C8B-B14F-4D97-AF65-F5344CB8AC3E}">
        <p14:creationId xmlns:p14="http://schemas.microsoft.com/office/powerpoint/2010/main" val="30376355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4727" name="Rectangle 7"/>
          <p:cNvSpPr>
            <a:spLocks noGrp="1" noChangeArrowheads="1"/>
          </p:cNvSpPr>
          <p:nvPr>
            <p:ph type="title"/>
          </p:nvPr>
        </p:nvSpPr>
        <p:spPr/>
        <p:txBody>
          <a:bodyPr/>
          <a:lstStyle/>
          <a:p>
            <a:r>
              <a:rPr lang="en-GB" dirty="0" smtClean="0"/>
              <a:t>The focus on TLA</a:t>
            </a:r>
            <a:endParaRPr lang="en-GB" dirty="0"/>
          </a:p>
        </p:txBody>
      </p:sp>
      <p:sp>
        <p:nvSpPr>
          <p:cNvPr id="414728" name="Rectangle 8"/>
          <p:cNvSpPr>
            <a:spLocks noGrp="1" noChangeArrowheads="1"/>
          </p:cNvSpPr>
          <p:nvPr>
            <p:ph idx="1"/>
          </p:nvPr>
        </p:nvSpPr>
        <p:spPr/>
        <p:txBody>
          <a:bodyPr/>
          <a:lstStyle/>
          <a:p>
            <a:r>
              <a:rPr lang="en-US" dirty="0" err="1" smtClean="0"/>
              <a:t>Ofsted</a:t>
            </a:r>
            <a:r>
              <a:rPr lang="en-US" dirty="0" smtClean="0"/>
              <a:t> believe that educational research points to</a:t>
            </a:r>
          </a:p>
          <a:p>
            <a:endParaRPr lang="en-US" dirty="0"/>
          </a:p>
          <a:p>
            <a:pPr marL="0" indent="0">
              <a:buNone/>
            </a:pPr>
            <a:r>
              <a:rPr lang="en-US" dirty="0" smtClean="0"/>
              <a:t>‘explicit </a:t>
            </a:r>
            <a:r>
              <a:rPr lang="en-US" dirty="0"/>
              <a:t>teacher led instruction and formative assessment have greatest </a:t>
            </a:r>
            <a:r>
              <a:rPr lang="en-US" dirty="0" smtClean="0"/>
              <a:t>impact’</a:t>
            </a:r>
          </a:p>
          <a:p>
            <a:pPr marL="0" indent="0">
              <a:buNone/>
            </a:pPr>
            <a:endParaRPr lang="en-US" dirty="0"/>
          </a:p>
          <a:p>
            <a:pPr marL="0" indent="0">
              <a:buNone/>
            </a:pPr>
            <a:r>
              <a:rPr lang="en-US" dirty="0" smtClean="0"/>
              <a:t>Discuss………..</a:t>
            </a:r>
          </a:p>
          <a:p>
            <a:pPr marL="0" indent="0">
              <a:buNone/>
            </a:pPr>
            <a:endParaRPr lang="en-US" dirty="0"/>
          </a:p>
          <a:p>
            <a:pPr marL="0" indent="0">
              <a:buNone/>
            </a:pPr>
            <a:endParaRPr lang="en-GB" dirty="0"/>
          </a:p>
        </p:txBody>
      </p:sp>
    </p:spTree>
    <p:extLst>
      <p:ext uri="{BB962C8B-B14F-4D97-AF65-F5344CB8AC3E}">
        <p14:creationId xmlns:p14="http://schemas.microsoft.com/office/powerpoint/2010/main" val="30376355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4727" name="Rectangle 7"/>
          <p:cNvSpPr>
            <a:spLocks noGrp="1" noChangeArrowheads="1"/>
          </p:cNvSpPr>
          <p:nvPr>
            <p:ph type="title"/>
          </p:nvPr>
        </p:nvSpPr>
        <p:spPr/>
        <p:txBody>
          <a:bodyPr/>
          <a:lstStyle/>
          <a:p>
            <a:r>
              <a:rPr lang="en-GB" dirty="0" smtClean="0"/>
              <a:t>The focus on TLA</a:t>
            </a:r>
            <a:endParaRPr lang="en-GB" dirty="0"/>
          </a:p>
        </p:txBody>
      </p:sp>
      <p:sp>
        <p:nvSpPr>
          <p:cNvPr id="414728" name="Rectangle 8"/>
          <p:cNvSpPr>
            <a:spLocks noGrp="1" noChangeArrowheads="1"/>
          </p:cNvSpPr>
          <p:nvPr>
            <p:ph idx="1"/>
          </p:nvPr>
        </p:nvSpPr>
        <p:spPr/>
        <p:txBody>
          <a:bodyPr/>
          <a:lstStyle/>
          <a:p>
            <a:r>
              <a:rPr lang="en-US" dirty="0" smtClean="0"/>
              <a:t>Teachers must be expert practitioners and demonstrate an </a:t>
            </a:r>
            <a:r>
              <a:rPr lang="en-US" dirty="0"/>
              <a:t>understanding of learning sciences and </a:t>
            </a:r>
            <a:r>
              <a:rPr lang="en-US" dirty="0" smtClean="0"/>
              <a:t>metacognition </a:t>
            </a:r>
            <a:r>
              <a:rPr lang="en-US" dirty="0"/>
              <a:t>help to inform </a:t>
            </a:r>
            <a:r>
              <a:rPr lang="en-US" dirty="0" smtClean="0"/>
              <a:t>that</a:t>
            </a:r>
            <a:r>
              <a:rPr lang="en-US" dirty="0"/>
              <a:t> </a:t>
            </a:r>
            <a:endParaRPr lang="en-GB" dirty="0"/>
          </a:p>
          <a:p>
            <a:r>
              <a:rPr lang="en-GB" dirty="0" smtClean="0"/>
              <a:t>T</a:t>
            </a:r>
            <a:r>
              <a:rPr lang="en-US" dirty="0" smtClean="0"/>
              <a:t>he should also develop their skills as reflective professionals and the provider should show how  </a:t>
            </a:r>
            <a:r>
              <a:rPr lang="en-US" dirty="0"/>
              <a:t>CPD </a:t>
            </a:r>
            <a:r>
              <a:rPr lang="en-US" dirty="0" smtClean="0"/>
              <a:t>impacts </a:t>
            </a:r>
            <a:r>
              <a:rPr lang="en-US" dirty="0"/>
              <a:t>on curriculum planning?</a:t>
            </a:r>
            <a:endParaRPr lang="en-GB" dirty="0"/>
          </a:p>
        </p:txBody>
      </p:sp>
    </p:spTree>
    <p:extLst>
      <p:ext uri="{BB962C8B-B14F-4D97-AF65-F5344CB8AC3E}">
        <p14:creationId xmlns:p14="http://schemas.microsoft.com/office/powerpoint/2010/main" val="17763977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4727" name="Rectangle 7"/>
          <p:cNvSpPr>
            <a:spLocks noGrp="1" noChangeArrowheads="1"/>
          </p:cNvSpPr>
          <p:nvPr>
            <p:ph type="title"/>
          </p:nvPr>
        </p:nvSpPr>
        <p:spPr/>
        <p:txBody>
          <a:bodyPr/>
          <a:lstStyle/>
          <a:p>
            <a:r>
              <a:rPr lang="en-GB" dirty="0" smtClean="0"/>
              <a:t>Focus on TLA – back to curriculum</a:t>
            </a:r>
            <a:endParaRPr lang="en-GB" dirty="0"/>
          </a:p>
        </p:txBody>
      </p:sp>
      <p:sp>
        <p:nvSpPr>
          <p:cNvPr id="414728" name="Rectangle 8"/>
          <p:cNvSpPr>
            <a:spLocks noGrp="1" noChangeArrowheads="1"/>
          </p:cNvSpPr>
          <p:nvPr>
            <p:ph idx="1"/>
          </p:nvPr>
        </p:nvSpPr>
        <p:spPr/>
        <p:txBody>
          <a:bodyPr>
            <a:normAutofit/>
          </a:bodyPr>
          <a:lstStyle/>
          <a:p>
            <a:pPr marL="0" indent="0">
              <a:buNone/>
            </a:pPr>
            <a:r>
              <a:rPr lang="en-US" dirty="0" err="1" smtClean="0"/>
              <a:t>Ofsted’s</a:t>
            </a:r>
            <a:r>
              <a:rPr lang="en-US" dirty="0" smtClean="0"/>
              <a:t> research shows that:</a:t>
            </a:r>
          </a:p>
          <a:p>
            <a:r>
              <a:rPr lang="en-US" dirty="0" smtClean="0"/>
              <a:t>Curriculum is being </a:t>
            </a:r>
            <a:r>
              <a:rPr lang="en-US" dirty="0"/>
              <a:t>confused with assessment and </a:t>
            </a:r>
            <a:r>
              <a:rPr lang="en-US" dirty="0" smtClean="0"/>
              <a:t>qualifications</a:t>
            </a:r>
            <a:endParaRPr lang="en-GB" dirty="0"/>
          </a:p>
          <a:p>
            <a:r>
              <a:rPr lang="en-GB" dirty="0" smtClean="0"/>
              <a:t>T</a:t>
            </a:r>
            <a:r>
              <a:rPr lang="en-US" dirty="0" err="1" smtClean="0"/>
              <a:t>oo</a:t>
            </a:r>
            <a:r>
              <a:rPr lang="en-US" dirty="0"/>
              <a:t> </a:t>
            </a:r>
            <a:r>
              <a:rPr lang="en-US" dirty="0" smtClean="0"/>
              <a:t>much</a:t>
            </a:r>
            <a:r>
              <a:rPr lang="en-US" dirty="0"/>
              <a:t> t</a:t>
            </a:r>
            <a:r>
              <a:rPr lang="en-US" dirty="0" smtClean="0"/>
              <a:t>eaching </a:t>
            </a:r>
            <a:r>
              <a:rPr lang="en-US" dirty="0"/>
              <a:t>to the </a:t>
            </a:r>
            <a:r>
              <a:rPr lang="en-US" dirty="0" smtClean="0"/>
              <a:t>test and too much time spent on tests</a:t>
            </a:r>
            <a:endParaRPr lang="en-GB" dirty="0"/>
          </a:p>
          <a:p>
            <a:r>
              <a:rPr lang="en-US" dirty="0"/>
              <a:t> </a:t>
            </a:r>
            <a:r>
              <a:rPr lang="en-US" dirty="0" smtClean="0"/>
              <a:t>the Curriculum is narrowing rather than including wider social issues</a:t>
            </a:r>
            <a:endParaRPr lang="en-GB" dirty="0"/>
          </a:p>
        </p:txBody>
      </p:sp>
    </p:spTree>
    <p:extLst>
      <p:ext uri="{BB962C8B-B14F-4D97-AF65-F5344CB8AC3E}">
        <p14:creationId xmlns:p14="http://schemas.microsoft.com/office/powerpoint/2010/main" val="17763977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Focus on TLA curriculum</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a:t>
            </a:r>
            <a:r>
              <a:rPr lang="en-US" dirty="0" smtClean="0">
                <a:solidFill>
                  <a:srgbClr val="000000"/>
                </a:solidFill>
              </a:rPr>
              <a:t>It is worrying when any system becomes over-reliant on data. We have seen the ways that things can go wrong.</a:t>
            </a:r>
          </a:p>
          <a:p>
            <a:pPr marL="0" indent="0">
              <a:buNone/>
            </a:pPr>
            <a:r>
              <a:rPr lang="en-US" dirty="0" smtClean="0">
                <a:solidFill>
                  <a:srgbClr val="000000"/>
                </a:solidFill>
              </a:rPr>
              <a:t>There isn’t a holy grail – we can see that a balance is required’</a:t>
            </a:r>
          </a:p>
          <a:p>
            <a:pPr marL="0" indent="0" algn="r">
              <a:buNone/>
            </a:pPr>
            <a:r>
              <a:rPr lang="en-US" dirty="0" smtClean="0">
                <a:solidFill>
                  <a:srgbClr val="000000"/>
                </a:solidFill>
              </a:rPr>
              <a:t>HMCI </a:t>
            </a:r>
            <a:r>
              <a:rPr lang="en-US" dirty="0">
                <a:solidFill>
                  <a:srgbClr val="000000"/>
                </a:solidFill>
              </a:rPr>
              <a:t>TES </a:t>
            </a:r>
            <a:r>
              <a:rPr lang="en-US" dirty="0" smtClean="0">
                <a:solidFill>
                  <a:srgbClr val="000000"/>
                </a:solidFill>
              </a:rPr>
              <a:t>September 2018</a:t>
            </a:r>
          </a:p>
          <a:p>
            <a:pPr marL="0" indent="0">
              <a:buNone/>
            </a:pPr>
            <a:endParaRPr lang="en-US" dirty="0" smtClean="0">
              <a:solidFill>
                <a:srgbClr val="FF0000"/>
              </a:solidFill>
            </a:endParaRPr>
          </a:p>
          <a:p>
            <a:pPr marL="0" indent="0">
              <a:buNone/>
            </a:pPr>
            <a:endParaRPr lang="en-US" dirty="0">
              <a:solidFill>
                <a:srgbClr val="FF0000"/>
              </a:solidFill>
            </a:endParaRPr>
          </a:p>
          <a:p>
            <a:pPr marL="0" indent="0">
              <a:buNone/>
            </a:pPr>
            <a:endParaRPr lang="en-US" dirty="0" smtClean="0">
              <a:solidFill>
                <a:srgbClr val="FF0000"/>
              </a:solidFill>
            </a:endParaRPr>
          </a:p>
          <a:p>
            <a:pPr marL="0" indent="0">
              <a:buNone/>
            </a:pPr>
            <a:endParaRPr lang="en-GB" dirty="0">
              <a:solidFill>
                <a:srgbClr val="FF0000"/>
              </a:solidFill>
            </a:endParaRPr>
          </a:p>
          <a:p>
            <a:endParaRPr lang="en-US" dirty="0"/>
          </a:p>
        </p:txBody>
      </p:sp>
    </p:spTree>
    <p:extLst>
      <p:ext uri="{BB962C8B-B14F-4D97-AF65-F5344CB8AC3E}">
        <p14:creationId xmlns:p14="http://schemas.microsoft.com/office/powerpoint/2010/main" val="24796715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4727" name="Rectangle 7"/>
          <p:cNvSpPr>
            <a:spLocks noGrp="1" noChangeArrowheads="1"/>
          </p:cNvSpPr>
          <p:nvPr>
            <p:ph type="title"/>
          </p:nvPr>
        </p:nvSpPr>
        <p:spPr/>
        <p:txBody>
          <a:bodyPr/>
          <a:lstStyle/>
          <a:p>
            <a:r>
              <a:rPr lang="en-GB" dirty="0" smtClean="0"/>
              <a:t>How can that be achieved? </a:t>
            </a:r>
            <a:endParaRPr lang="en-GB" dirty="0"/>
          </a:p>
        </p:txBody>
      </p:sp>
      <p:sp>
        <p:nvSpPr>
          <p:cNvPr id="414728" name="Rectangle 8"/>
          <p:cNvSpPr>
            <a:spLocks noGrp="1" noChangeArrowheads="1"/>
          </p:cNvSpPr>
          <p:nvPr>
            <p:ph idx="1"/>
          </p:nvPr>
        </p:nvSpPr>
        <p:spPr/>
        <p:txBody>
          <a:bodyPr>
            <a:normAutofit fontScale="85000" lnSpcReduction="10000"/>
          </a:bodyPr>
          <a:lstStyle/>
          <a:p>
            <a:r>
              <a:rPr lang="en-US" dirty="0"/>
              <a:t>Curricular </a:t>
            </a:r>
            <a:r>
              <a:rPr lang="en-US" dirty="0" smtClean="0"/>
              <a:t>goals that develop learners:</a:t>
            </a:r>
            <a:endParaRPr lang="en-GB" dirty="0"/>
          </a:p>
          <a:p>
            <a:r>
              <a:rPr lang="en-US" dirty="0" smtClean="0"/>
              <a:t>Skills</a:t>
            </a:r>
            <a:r>
              <a:rPr lang="en-US" dirty="0"/>
              <a:t>, cognitive and practical, and </a:t>
            </a:r>
            <a:r>
              <a:rPr lang="en-US" dirty="0" smtClean="0"/>
              <a:t>knowledge.</a:t>
            </a:r>
            <a:endParaRPr lang="en-GB" dirty="0"/>
          </a:p>
          <a:p>
            <a:pPr marL="0" indent="0">
              <a:buNone/>
            </a:pPr>
            <a:r>
              <a:rPr lang="en-GB" dirty="0" smtClean="0"/>
              <a:t>Provide a curriculum structure for learners that:</a:t>
            </a:r>
            <a:endParaRPr lang="en-GB" dirty="0"/>
          </a:p>
          <a:p>
            <a:r>
              <a:rPr lang="en-US" dirty="0" smtClean="0"/>
              <a:t>Challenges</a:t>
            </a:r>
            <a:endParaRPr lang="en-GB" dirty="0"/>
          </a:p>
          <a:p>
            <a:r>
              <a:rPr lang="en-GB" dirty="0" smtClean="0"/>
              <a:t>Ensures </a:t>
            </a:r>
            <a:r>
              <a:rPr lang="en-US" dirty="0" smtClean="0"/>
              <a:t>Progress</a:t>
            </a:r>
            <a:endParaRPr lang="en-GB" dirty="0"/>
          </a:p>
          <a:p>
            <a:r>
              <a:rPr lang="en-GB" dirty="0" smtClean="0"/>
              <a:t>I</a:t>
            </a:r>
            <a:r>
              <a:rPr lang="en-US" dirty="0" smtClean="0"/>
              <a:t>s based on a knowledge of learners through assessment</a:t>
            </a:r>
            <a:endParaRPr lang="en-GB" dirty="0"/>
          </a:p>
          <a:p>
            <a:r>
              <a:rPr lang="en-GB" dirty="0" smtClean="0"/>
              <a:t>A</a:t>
            </a:r>
            <a:r>
              <a:rPr lang="en-US" dirty="0" err="1" smtClean="0"/>
              <a:t>nd</a:t>
            </a:r>
            <a:r>
              <a:rPr lang="en-US" dirty="0" smtClean="0"/>
              <a:t> brings about change in the learners, as </a:t>
            </a:r>
            <a:r>
              <a:rPr lang="en-US" smtClean="0"/>
              <a:t>evidence in long </a:t>
            </a:r>
            <a:r>
              <a:rPr lang="en-US" dirty="0"/>
              <a:t>term </a:t>
            </a:r>
            <a:r>
              <a:rPr lang="en-US" dirty="0" smtClean="0"/>
              <a:t>memory</a:t>
            </a:r>
            <a:r>
              <a:rPr lang="en-GB" dirty="0"/>
              <a:t> </a:t>
            </a:r>
            <a:r>
              <a:rPr lang="en-GB" dirty="0" smtClean="0">
                <a:solidFill>
                  <a:schemeClr val="tx1"/>
                </a:solidFill>
              </a:rPr>
              <a:t>and </a:t>
            </a:r>
            <a:r>
              <a:rPr lang="en-US" dirty="0" smtClean="0">
                <a:solidFill>
                  <a:schemeClr val="tx1"/>
                </a:solidFill>
              </a:rPr>
              <a:t>Schema</a:t>
            </a:r>
            <a:endParaRPr lang="en-GB" dirty="0">
              <a:solidFill>
                <a:schemeClr val="tx1"/>
              </a:solidFill>
            </a:endParaRPr>
          </a:p>
          <a:p>
            <a:r>
              <a:rPr lang="en-US" dirty="0"/>
              <a:t> </a:t>
            </a:r>
            <a:endParaRPr lang="en-GB" dirty="0"/>
          </a:p>
        </p:txBody>
      </p:sp>
    </p:spTree>
    <p:extLst>
      <p:ext uri="{BB962C8B-B14F-4D97-AF65-F5344CB8AC3E}">
        <p14:creationId xmlns:p14="http://schemas.microsoft.com/office/powerpoint/2010/main" val="17763977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Working memory</a:t>
            </a:r>
            <a:endParaRPr lang="en-US" dirty="0"/>
          </a:p>
        </p:txBody>
      </p:sp>
      <p:pic>
        <p:nvPicPr>
          <p:cNvPr id="5" name="Content Placeholder 4"/>
          <p:cNvPicPr>
            <a:picLocks noGrp="1" noChangeAspect="1"/>
          </p:cNvPicPr>
          <p:nvPr>
            <p:ph idx="1"/>
          </p:nvPr>
        </p:nvPicPr>
        <p:blipFill>
          <a:blip r:embed="rId2"/>
          <a:srcRect l="-16237" r="-16237"/>
          <a:stretch>
            <a:fillRect/>
          </a:stretch>
        </p:blipFill>
        <p:spPr>
          <a:xfrm>
            <a:off x="549274" y="1786957"/>
            <a:ext cx="7696717" cy="4156643"/>
          </a:xfrm>
        </p:spPr>
      </p:pic>
    </p:spTree>
    <p:extLst>
      <p:ext uri="{BB962C8B-B14F-4D97-AF65-F5344CB8AC3E}">
        <p14:creationId xmlns:p14="http://schemas.microsoft.com/office/powerpoint/2010/main" val="1439412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4727" name="Rectangle 7"/>
          <p:cNvSpPr>
            <a:spLocks noGrp="1" noChangeArrowheads="1"/>
          </p:cNvSpPr>
          <p:nvPr>
            <p:ph type="title"/>
          </p:nvPr>
        </p:nvSpPr>
        <p:spPr/>
        <p:txBody>
          <a:bodyPr/>
          <a:lstStyle/>
          <a:p>
            <a:r>
              <a:rPr lang="en-GB" dirty="0" smtClean="0"/>
              <a:t>Assessment will be key</a:t>
            </a:r>
            <a:endParaRPr lang="en-GB" dirty="0"/>
          </a:p>
        </p:txBody>
      </p:sp>
      <p:sp>
        <p:nvSpPr>
          <p:cNvPr id="414728" name="Rectangle 8"/>
          <p:cNvSpPr>
            <a:spLocks noGrp="1" noChangeArrowheads="1"/>
          </p:cNvSpPr>
          <p:nvPr>
            <p:ph idx="1"/>
          </p:nvPr>
        </p:nvSpPr>
        <p:spPr/>
        <p:txBody>
          <a:bodyPr>
            <a:normAutofit/>
          </a:bodyPr>
          <a:lstStyle/>
          <a:p>
            <a:endParaRPr lang="en-US" dirty="0" smtClean="0"/>
          </a:p>
          <a:p>
            <a:r>
              <a:rPr lang="en-US" dirty="0" smtClean="0"/>
              <a:t>Challenge and progress should </a:t>
            </a:r>
            <a:r>
              <a:rPr lang="en-US" dirty="0"/>
              <a:t>be judged in terms of the curricular </a:t>
            </a:r>
            <a:r>
              <a:rPr lang="en-US" dirty="0" smtClean="0"/>
              <a:t>goal not on a lesson snapshot </a:t>
            </a:r>
            <a:endParaRPr lang="en-GB" dirty="0"/>
          </a:p>
          <a:p>
            <a:pPr marL="0" indent="0">
              <a:buNone/>
            </a:pPr>
            <a:r>
              <a:rPr lang="en-US" dirty="0"/>
              <a:t> </a:t>
            </a:r>
            <a:endParaRPr lang="en-GB" dirty="0"/>
          </a:p>
          <a:p>
            <a:r>
              <a:rPr lang="en-US" dirty="0"/>
              <a:t>Purpose of assessment must be clearly defined and the means of assessment designed to achieve this </a:t>
            </a:r>
            <a:r>
              <a:rPr lang="en-US" dirty="0" smtClean="0"/>
              <a:t>purpose</a:t>
            </a:r>
            <a:endParaRPr lang="en-GB" dirty="0"/>
          </a:p>
        </p:txBody>
      </p:sp>
    </p:spTree>
    <p:extLst>
      <p:ext uri="{BB962C8B-B14F-4D97-AF65-F5344CB8AC3E}">
        <p14:creationId xmlns:p14="http://schemas.microsoft.com/office/powerpoint/2010/main" val="17763977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 name="Footer Placeholder 3"/>
          <p:cNvSpPr>
            <a:spLocks noGrp="1"/>
          </p:cNvSpPr>
          <p:nvPr>
            <p:ph type="ftr" sz="quarter" idx="11"/>
          </p:nvPr>
        </p:nvSpPr>
        <p:spPr/>
        <p:txBody>
          <a:bodyPr/>
          <a:lstStyle/>
          <a:p>
            <a:r>
              <a:rPr lang="en-GB"/>
              <a:t>National Training Laboratories, Maine, USA</a:t>
            </a:r>
          </a:p>
        </p:txBody>
      </p:sp>
      <p:sp>
        <p:nvSpPr>
          <p:cNvPr id="5322" name="Rectangle 202"/>
          <p:cNvSpPr>
            <a:spLocks noGrp="1" noChangeArrowheads="1"/>
          </p:cNvSpPr>
          <p:nvPr>
            <p:ph type="title"/>
          </p:nvPr>
        </p:nvSpPr>
        <p:spPr/>
        <p:txBody>
          <a:bodyPr/>
          <a:lstStyle/>
          <a:p>
            <a:r>
              <a:rPr lang="en-GB" sz="3200" b="1">
                <a:latin typeface="Arial" charset="0"/>
              </a:rPr>
              <a:t>How learning works: constructivism</a:t>
            </a:r>
          </a:p>
        </p:txBody>
      </p:sp>
      <p:grpSp>
        <p:nvGrpSpPr>
          <p:cNvPr id="5123" name="Group 3"/>
          <p:cNvGrpSpPr>
            <a:grpSpLocks/>
          </p:cNvGrpSpPr>
          <p:nvPr/>
        </p:nvGrpSpPr>
        <p:grpSpPr bwMode="auto">
          <a:xfrm>
            <a:off x="3962400" y="3352800"/>
            <a:ext cx="596900" cy="912813"/>
            <a:chOff x="5512" y="996"/>
            <a:chExt cx="1419" cy="2438"/>
          </a:xfrm>
        </p:grpSpPr>
        <p:sp>
          <p:nvSpPr>
            <p:cNvPr id="5124" name="Oval 4"/>
            <p:cNvSpPr>
              <a:spLocks noChangeArrowheads="1"/>
            </p:cNvSpPr>
            <p:nvPr/>
          </p:nvSpPr>
          <p:spPr bwMode="auto">
            <a:xfrm rot="-5400000">
              <a:off x="6549" y="3291"/>
              <a:ext cx="142" cy="143"/>
            </a:xfrm>
            <a:prstGeom prst="ellipse">
              <a:avLst/>
            </a:prstGeom>
            <a:solidFill>
              <a:srgbClr val="FFFFFF"/>
            </a:solidFill>
            <a:ln w="9525">
              <a:solidFill>
                <a:srgbClr val="0000FF"/>
              </a:solidFill>
              <a:round/>
              <a:headEnd/>
              <a:tailEnd/>
            </a:ln>
          </p:spPr>
          <p:txBody>
            <a:bodyPr/>
            <a:lstStyle/>
            <a:p>
              <a:endParaRPr lang="en-US"/>
            </a:p>
          </p:txBody>
        </p:sp>
        <p:sp>
          <p:nvSpPr>
            <p:cNvPr id="5125" name="Oval 5"/>
            <p:cNvSpPr>
              <a:spLocks noChangeArrowheads="1"/>
            </p:cNvSpPr>
            <p:nvPr/>
          </p:nvSpPr>
          <p:spPr bwMode="auto">
            <a:xfrm rot="-5400000">
              <a:off x="6789" y="3052"/>
              <a:ext cx="142" cy="143"/>
            </a:xfrm>
            <a:prstGeom prst="ellipse">
              <a:avLst/>
            </a:prstGeom>
            <a:solidFill>
              <a:srgbClr val="FFFFFF"/>
            </a:solidFill>
            <a:ln w="9525">
              <a:solidFill>
                <a:srgbClr val="0000FF"/>
              </a:solidFill>
              <a:round/>
              <a:headEnd/>
              <a:tailEnd/>
            </a:ln>
          </p:spPr>
          <p:txBody>
            <a:bodyPr/>
            <a:lstStyle/>
            <a:p>
              <a:endParaRPr lang="en-US"/>
            </a:p>
          </p:txBody>
        </p:sp>
        <p:sp>
          <p:nvSpPr>
            <p:cNvPr id="5126" name="Oval 6"/>
            <p:cNvSpPr>
              <a:spLocks noChangeArrowheads="1"/>
            </p:cNvSpPr>
            <p:nvPr/>
          </p:nvSpPr>
          <p:spPr bwMode="auto">
            <a:xfrm rot="-5400000">
              <a:off x="6444" y="2754"/>
              <a:ext cx="142" cy="143"/>
            </a:xfrm>
            <a:prstGeom prst="ellipse">
              <a:avLst/>
            </a:prstGeom>
            <a:solidFill>
              <a:srgbClr val="FFFFFF"/>
            </a:solidFill>
            <a:ln w="9525">
              <a:solidFill>
                <a:srgbClr val="0000FF"/>
              </a:solidFill>
              <a:round/>
              <a:headEnd/>
              <a:tailEnd/>
            </a:ln>
          </p:spPr>
          <p:txBody>
            <a:bodyPr/>
            <a:lstStyle/>
            <a:p>
              <a:endParaRPr lang="en-US"/>
            </a:p>
          </p:txBody>
        </p:sp>
        <p:sp>
          <p:nvSpPr>
            <p:cNvPr id="5127" name="Oval 7"/>
            <p:cNvSpPr>
              <a:spLocks noChangeArrowheads="1"/>
            </p:cNvSpPr>
            <p:nvPr/>
          </p:nvSpPr>
          <p:spPr bwMode="auto">
            <a:xfrm rot="-5400000">
              <a:off x="6098" y="2456"/>
              <a:ext cx="142" cy="143"/>
            </a:xfrm>
            <a:prstGeom prst="ellipse">
              <a:avLst/>
            </a:prstGeom>
            <a:solidFill>
              <a:srgbClr val="FFFFFF"/>
            </a:solidFill>
            <a:ln w="9525">
              <a:solidFill>
                <a:srgbClr val="0000FF"/>
              </a:solidFill>
              <a:round/>
              <a:headEnd/>
              <a:tailEnd/>
            </a:ln>
          </p:spPr>
          <p:txBody>
            <a:bodyPr/>
            <a:lstStyle/>
            <a:p>
              <a:endParaRPr lang="en-US"/>
            </a:p>
          </p:txBody>
        </p:sp>
        <p:sp>
          <p:nvSpPr>
            <p:cNvPr id="5128" name="Oval 8"/>
            <p:cNvSpPr>
              <a:spLocks noChangeArrowheads="1"/>
            </p:cNvSpPr>
            <p:nvPr/>
          </p:nvSpPr>
          <p:spPr bwMode="auto">
            <a:xfrm rot="-5400000">
              <a:off x="6578" y="1994"/>
              <a:ext cx="142" cy="143"/>
            </a:xfrm>
            <a:prstGeom prst="ellipse">
              <a:avLst/>
            </a:prstGeom>
            <a:solidFill>
              <a:srgbClr val="FFFFFF"/>
            </a:solidFill>
            <a:ln w="9525">
              <a:solidFill>
                <a:srgbClr val="0000FF"/>
              </a:solidFill>
              <a:round/>
              <a:headEnd/>
              <a:tailEnd/>
            </a:ln>
          </p:spPr>
          <p:txBody>
            <a:bodyPr/>
            <a:lstStyle/>
            <a:p>
              <a:endParaRPr lang="en-US"/>
            </a:p>
          </p:txBody>
        </p:sp>
        <p:sp>
          <p:nvSpPr>
            <p:cNvPr id="5129" name="Oval 9"/>
            <p:cNvSpPr>
              <a:spLocks noChangeArrowheads="1"/>
            </p:cNvSpPr>
            <p:nvPr/>
          </p:nvSpPr>
          <p:spPr bwMode="auto">
            <a:xfrm rot="-5400000">
              <a:off x="6082" y="1904"/>
              <a:ext cx="143" cy="143"/>
            </a:xfrm>
            <a:prstGeom prst="ellipse">
              <a:avLst/>
            </a:prstGeom>
            <a:solidFill>
              <a:srgbClr val="FFFFFF"/>
            </a:solidFill>
            <a:ln w="9525">
              <a:solidFill>
                <a:srgbClr val="0000FF"/>
              </a:solidFill>
              <a:round/>
              <a:headEnd/>
              <a:tailEnd/>
            </a:ln>
          </p:spPr>
          <p:txBody>
            <a:bodyPr/>
            <a:lstStyle/>
            <a:p>
              <a:endParaRPr lang="en-US"/>
            </a:p>
          </p:txBody>
        </p:sp>
        <p:sp>
          <p:nvSpPr>
            <p:cNvPr id="5130" name="Oval 10"/>
            <p:cNvSpPr>
              <a:spLocks noChangeArrowheads="1"/>
            </p:cNvSpPr>
            <p:nvPr/>
          </p:nvSpPr>
          <p:spPr bwMode="auto">
            <a:xfrm rot="-5400000">
              <a:off x="5513" y="1875"/>
              <a:ext cx="142" cy="143"/>
            </a:xfrm>
            <a:prstGeom prst="ellipse">
              <a:avLst/>
            </a:prstGeom>
            <a:solidFill>
              <a:srgbClr val="FFFFFF"/>
            </a:solidFill>
            <a:ln w="9525">
              <a:solidFill>
                <a:srgbClr val="0000FF"/>
              </a:solidFill>
              <a:round/>
              <a:headEnd/>
              <a:tailEnd/>
            </a:ln>
          </p:spPr>
          <p:txBody>
            <a:bodyPr/>
            <a:lstStyle/>
            <a:p>
              <a:endParaRPr lang="en-US"/>
            </a:p>
          </p:txBody>
        </p:sp>
        <p:sp>
          <p:nvSpPr>
            <p:cNvPr id="5131" name="Oval 11"/>
            <p:cNvSpPr>
              <a:spLocks noChangeArrowheads="1"/>
            </p:cNvSpPr>
            <p:nvPr/>
          </p:nvSpPr>
          <p:spPr bwMode="auto">
            <a:xfrm rot="-5400000">
              <a:off x="6068" y="995"/>
              <a:ext cx="142" cy="143"/>
            </a:xfrm>
            <a:prstGeom prst="ellipse">
              <a:avLst/>
            </a:prstGeom>
            <a:solidFill>
              <a:srgbClr val="FFFFFF"/>
            </a:solidFill>
            <a:ln w="9525">
              <a:solidFill>
                <a:srgbClr val="0000FF"/>
              </a:solidFill>
              <a:round/>
              <a:headEnd/>
              <a:tailEnd/>
            </a:ln>
          </p:spPr>
          <p:txBody>
            <a:bodyPr/>
            <a:lstStyle/>
            <a:p>
              <a:endParaRPr lang="en-US"/>
            </a:p>
          </p:txBody>
        </p:sp>
        <p:sp>
          <p:nvSpPr>
            <p:cNvPr id="5132" name="Oval 12"/>
            <p:cNvSpPr>
              <a:spLocks noChangeArrowheads="1"/>
            </p:cNvSpPr>
            <p:nvPr/>
          </p:nvSpPr>
          <p:spPr bwMode="auto">
            <a:xfrm rot="-5400000">
              <a:off x="6518" y="1442"/>
              <a:ext cx="142" cy="143"/>
            </a:xfrm>
            <a:prstGeom prst="ellipse">
              <a:avLst/>
            </a:prstGeom>
            <a:solidFill>
              <a:srgbClr val="FFFFFF"/>
            </a:solidFill>
            <a:ln w="9525">
              <a:solidFill>
                <a:srgbClr val="0000FF"/>
              </a:solidFill>
              <a:round/>
              <a:headEnd/>
              <a:tailEnd/>
            </a:ln>
          </p:spPr>
          <p:txBody>
            <a:bodyPr/>
            <a:lstStyle/>
            <a:p>
              <a:endParaRPr lang="en-US"/>
            </a:p>
          </p:txBody>
        </p:sp>
        <p:sp>
          <p:nvSpPr>
            <p:cNvPr id="5133" name="Line 13"/>
            <p:cNvSpPr>
              <a:spLocks noChangeShapeType="1"/>
            </p:cNvSpPr>
            <p:nvPr/>
          </p:nvSpPr>
          <p:spPr bwMode="auto">
            <a:xfrm rot="-5400000">
              <a:off x="5477" y="1262"/>
              <a:ext cx="775" cy="495"/>
            </a:xfrm>
            <a:prstGeom prst="line">
              <a:avLst/>
            </a:prstGeom>
            <a:noFill/>
            <a:ln w="9525">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5134" name="Line 14"/>
            <p:cNvSpPr>
              <a:spLocks noChangeShapeType="1"/>
            </p:cNvSpPr>
            <p:nvPr/>
          </p:nvSpPr>
          <p:spPr bwMode="auto">
            <a:xfrm rot="16200000" flipH="1">
              <a:off x="6166" y="1099"/>
              <a:ext cx="417" cy="345"/>
            </a:xfrm>
            <a:prstGeom prst="line">
              <a:avLst/>
            </a:prstGeom>
            <a:noFill/>
            <a:ln w="9525">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5135" name="Line 15"/>
            <p:cNvSpPr>
              <a:spLocks noChangeShapeType="1"/>
            </p:cNvSpPr>
            <p:nvPr/>
          </p:nvSpPr>
          <p:spPr bwMode="auto">
            <a:xfrm rot="16200000" flipH="1">
              <a:off x="6413" y="1764"/>
              <a:ext cx="448" cy="60"/>
            </a:xfrm>
            <a:prstGeom prst="line">
              <a:avLst/>
            </a:prstGeom>
            <a:noFill/>
            <a:ln w="9525">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5136" name="Line 16"/>
            <p:cNvSpPr>
              <a:spLocks noChangeShapeType="1"/>
            </p:cNvSpPr>
            <p:nvPr/>
          </p:nvSpPr>
          <p:spPr bwMode="auto">
            <a:xfrm rot="16200000" flipH="1">
              <a:off x="6352" y="1837"/>
              <a:ext cx="59" cy="390"/>
            </a:xfrm>
            <a:prstGeom prst="line">
              <a:avLst/>
            </a:prstGeom>
            <a:noFill/>
            <a:ln w="9525">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5137" name="Line 17"/>
            <p:cNvSpPr>
              <a:spLocks noChangeShapeType="1"/>
            </p:cNvSpPr>
            <p:nvPr/>
          </p:nvSpPr>
          <p:spPr bwMode="auto">
            <a:xfrm rot="-5400000">
              <a:off x="5769" y="1525"/>
              <a:ext cx="775" cy="0"/>
            </a:xfrm>
            <a:prstGeom prst="line">
              <a:avLst/>
            </a:prstGeom>
            <a:noFill/>
            <a:ln w="9525">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5138" name="Line 18"/>
            <p:cNvSpPr>
              <a:spLocks noChangeShapeType="1"/>
            </p:cNvSpPr>
            <p:nvPr/>
          </p:nvSpPr>
          <p:spPr bwMode="auto">
            <a:xfrm rot="16200000" flipH="1">
              <a:off x="5857" y="1732"/>
              <a:ext cx="15" cy="495"/>
            </a:xfrm>
            <a:prstGeom prst="line">
              <a:avLst/>
            </a:prstGeom>
            <a:noFill/>
            <a:ln w="9525">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5139" name="Line 19"/>
            <p:cNvSpPr>
              <a:spLocks noChangeShapeType="1"/>
            </p:cNvSpPr>
            <p:nvPr/>
          </p:nvSpPr>
          <p:spPr bwMode="auto">
            <a:xfrm rot="16200000" flipH="1">
              <a:off x="5596" y="1964"/>
              <a:ext cx="522" cy="540"/>
            </a:xfrm>
            <a:prstGeom prst="line">
              <a:avLst/>
            </a:prstGeom>
            <a:noFill/>
            <a:ln w="9525">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5140" name="Line 20"/>
            <p:cNvSpPr>
              <a:spLocks noChangeShapeType="1"/>
            </p:cNvSpPr>
            <p:nvPr/>
          </p:nvSpPr>
          <p:spPr bwMode="auto">
            <a:xfrm rot="-5400000" flipH="1" flipV="1">
              <a:off x="6279" y="2344"/>
              <a:ext cx="671" cy="135"/>
            </a:xfrm>
            <a:prstGeom prst="line">
              <a:avLst/>
            </a:prstGeom>
            <a:noFill/>
            <a:ln w="9525">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5141" name="Line 21"/>
            <p:cNvSpPr>
              <a:spLocks noChangeShapeType="1"/>
            </p:cNvSpPr>
            <p:nvPr/>
          </p:nvSpPr>
          <p:spPr bwMode="auto">
            <a:xfrm rot="16200000" flipH="1">
              <a:off x="6609" y="2851"/>
              <a:ext cx="194" cy="225"/>
            </a:xfrm>
            <a:prstGeom prst="line">
              <a:avLst/>
            </a:prstGeom>
            <a:noFill/>
            <a:ln w="9525">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5142" name="Line 22"/>
            <p:cNvSpPr>
              <a:spLocks noChangeShapeType="1"/>
            </p:cNvSpPr>
            <p:nvPr/>
          </p:nvSpPr>
          <p:spPr bwMode="auto">
            <a:xfrm rot="16200000" flipV="1">
              <a:off x="6347" y="3023"/>
              <a:ext cx="447" cy="75"/>
            </a:xfrm>
            <a:prstGeom prst="line">
              <a:avLst/>
            </a:prstGeom>
            <a:noFill/>
            <a:ln w="9525">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5143" name="Line 23"/>
            <p:cNvSpPr>
              <a:spLocks noChangeShapeType="1"/>
            </p:cNvSpPr>
            <p:nvPr/>
          </p:nvSpPr>
          <p:spPr bwMode="auto">
            <a:xfrm rot="-5400000" flipH="1" flipV="1">
              <a:off x="6668" y="3150"/>
              <a:ext cx="179" cy="150"/>
            </a:xfrm>
            <a:prstGeom prst="line">
              <a:avLst/>
            </a:prstGeom>
            <a:noFill/>
            <a:ln w="9525">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grpSp>
      <p:grpSp>
        <p:nvGrpSpPr>
          <p:cNvPr id="5144" name="Group 24"/>
          <p:cNvGrpSpPr>
            <a:grpSpLocks/>
          </p:cNvGrpSpPr>
          <p:nvPr/>
        </p:nvGrpSpPr>
        <p:grpSpPr bwMode="auto">
          <a:xfrm rot="-5400000">
            <a:off x="6466681" y="4048919"/>
            <a:ext cx="1392238" cy="1524000"/>
            <a:chOff x="1725" y="1132"/>
            <a:chExt cx="3353" cy="3721"/>
          </a:xfrm>
        </p:grpSpPr>
        <p:grpSp>
          <p:nvGrpSpPr>
            <p:cNvPr id="5145" name="Group 25"/>
            <p:cNvGrpSpPr>
              <a:grpSpLocks/>
            </p:cNvGrpSpPr>
            <p:nvPr/>
          </p:nvGrpSpPr>
          <p:grpSpPr bwMode="auto">
            <a:xfrm rot="1774290" flipH="1">
              <a:off x="1725" y="1860"/>
              <a:ext cx="2453" cy="1418"/>
              <a:chOff x="2535" y="1215"/>
              <a:chExt cx="2453" cy="1418"/>
            </a:xfrm>
          </p:grpSpPr>
          <p:sp>
            <p:nvSpPr>
              <p:cNvPr id="5146" name="Oval 26"/>
              <p:cNvSpPr>
                <a:spLocks noChangeArrowheads="1"/>
              </p:cNvSpPr>
              <p:nvPr/>
            </p:nvSpPr>
            <p:spPr bwMode="auto">
              <a:xfrm>
                <a:off x="2535" y="2250"/>
                <a:ext cx="143" cy="143"/>
              </a:xfrm>
              <a:prstGeom prst="ellipse">
                <a:avLst/>
              </a:prstGeom>
              <a:solidFill>
                <a:srgbClr val="000000"/>
              </a:solidFill>
              <a:ln w="9525">
                <a:solidFill>
                  <a:srgbClr val="000000"/>
                </a:solidFill>
                <a:round/>
                <a:headEnd/>
                <a:tailEnd/>
              </a:ln>
            </p:spPr>
            <p:txBody>
              <a:bodyPr/>
              <a:lstStyle/>
              <a:p>
                <a:endParaRPr lang="en-US"/>
              </a:p>
            </p:txBody>
          </p:sp>
          <p:sp>
            <p:nvSpPr>
              <p:cNvPr id="5147" name="Oval 27"/>
              <p:cNvSpPr>
                <a:spLocks noChangeArrowheads="1"/>
              </p:cNvSpPr>
              <p:nvPr/>
            </p:nvSpPr>
            <p:spPr bwMode="auto">
              <a:xfrm>
                <a:off x="2775" y="2490"/>
                <a:ext cx="143" cy="143"/>
              </a:xfrm>
              <a:prstGeom prst="ellipse">
                <a:avLst/>
              </a:prstGeom>
              <a:solidFill>
                <a:srgbClr val="000000"/>
              </a:solidFill>
              <a:ln w="9525">
                <a:solidFill>
                  <a:srgbClr val="000000"/>
                </a:solidFill>
                <a:round/>
                <a:headEnd/>
                <a:tailEnd/>
              </a:ln>
            </p:spPr>
            <p:txBody>
              <a:bodyPr/>
              <a:lstStyle/>
              <a:p>
                <a:endParaRPr lang="en-US"/>
              </a:p>
            </p:txBody>
          </p:sp>
          <p:sp>
            <p:nvSpPr>
              <p:cNvPr id="5148" name="Oval 28"/>
              <p:cNvSpPr>
                <a:spLocks noChangeArrowheads="1"/>
              </p:cNvSpPr>
              <p:nvPr/>
            </p:nvSpPr>
            <p:spPr bwMode="auto">
              <a:xfrm>
                <a:off x="3075" y="2145"/>
                <a:ext cx="143" cy="143"/>
              </a:xfrm>
              <a:prstGeom prst="ellipse">
                <a:avLst/>
              </a:prstGeom>
              <a:solidFill>
                <a:srgbClr val="000000"/>
              </a:solidFill>
              <a:ln w="9525">
                <a:solidFill>
                  <a:srgbClr val="000000"/>
                </a:solidFill>
                <a:round/>
                <a:headEnd/>
                <a:tailEnd/>
              </a:ln>
            </p:spPr>
            <p:txBody>
              <a:bodyPr/>
              <a:lstStyle/>
              <a:p>
                <a:endParaRPr lang="en-US"/>
              </a:p>
            </p:txBody>
          </p:sp>
          <p:sp>
            <p:nvSpPr>
              <p:cNvPr id="5149" name="Oval 29"/>
              <p:cNvSpPr>
                <a:spLocks noChangeArrowheads="1"/>
              </p:cNvSpPr>
              <p:nvPr/>
            </p:nvSpPr>
            <p:spPr bwMode="auto">
              <a:xfrm>
                <a:off x="3375" y="1800"/>
                <a:ext cx="143" cy="143"/>
              </a:xfrm>
              <a:prstGeom prst="ellipse">
                <a:avLst/>
              </a:prstGeom>
              <a:solidFill>
                <a:srgbClr val="000000"/>
              </a:solidFill>
              <a:ln w="9525">
                <a:solidFill>
                  <a:srgbClr val="000000"/>
                </a:solidFill>
                <a:round/>
                <a:headEnd/>
                <a:tailEnd/>
              </a:ln>
            </p:spPr>
            <p:txBody>
              <a:bodyPr/>
              <a:lstStyle/>
              <a:p>
                <a:endParaRPr lang="en-US"/>
              </a:p>
            </p:txBody>
          </p:sp>
          <p:sp>
            <p:nvSpPr>
              <p:cNvPr id="5150" name="Oval 30"/>
              <p:cNvSpPr>
                <a:spLocks noChangeArrowheads="1"/>
              </p:cNvSpPr>
              <p:nvPr/>
            </p:nvSpPr>
            <p:spPr bwMode="auto">
              <a:xfrm>
                <a:off x="3840" y="2280"/>
                <a:ext cx="143" cy="143"/>
              </a:xfrm>
              <a:prstGeom prst="ellipse">
                <a:avLst/>
              </a:prstGeom>
              <a:solidFill>
                <a:srgbClr val="000000"/>
              </a:solidFill>
              <a:ln w="9525">
                <a:solidFill>
                  <a:srgbClr val="000000"/>
                </a:solidFill>
                <a:round/>
                <a:headEnd/>
                <a:tailEnd/>
              </a:ln>
            </p:spPr>
            <p:txBody>
              <a:bodyPr/>
              <a:lstStyle/>
              <a:p>
                <a:endParaRPr lang="en-US"/>
              </a:p>
            </p:txBody>
          </p:sp>
          <p:sp>
            <p:nvSpPr>
              <p:cNvPr id="5151" name="Oval 31"/>
              <p:cNvSpPr>
                <a:spLocks noChangeArrowheads="1"/>
              </p:cNvSpPr>
              <p:nvPr/>
            </p:nvSpPr>
            <p:spPr bwMode="auto">
              <a:xfrm>
                <a:off x="3930" y="1785"/>
                <a:ext cx="143" cy="143"/>
              </a:xfrm>
              <a:prstGeom prst="ellipse">
                <a:avLst/>
              </a:prstGeom>
              <a:solidFill>
                <a:srgbClr val="000000"/>
              </a:solidFill>
              <a:ln w="9525">
                <a:solidFill>
                  <a:srgbClr val="000000"/>
                </a:solidFill>
                <a:round/>
                <a:headEnd/>
                <a:tailEnd/>
              </a:ln>
            </p:spPr>
            <p:txBody>
              <a:bodyPr/>
              <a:lstStyle/>
              <a:p>
                <a:endParaRPr lang="en-US"/>
              </a:p>
            </p:txBody>
          </p:sp>
          <p:sp>
            <p:nvSpPr>
              <p:cNvPr id="5152" name="Oval 32"/>
              <p:cNvSpPr>
                <a:spLocks noChangeArrowheads="1"/>
              </p:cNvSpPr>
              <p:nvPr/>
            </p:nvSpPr>
            <p:spPr bwMode="auto">
              <a:xfrm>
                <a:off x="3960" y="1215"/>
                <a:ext cx="143" cy="143"/>
              </a:xfrm>
              <a:prstGeom prst="ellipse">
                <a:avLst/>
              </a:prstGeom>
              <a:solidFill>
                <a:srgbClr val="000000"/>
              </a:solidFill>
              <a:ln w="9525">
                <a:solidFill>
                  <a:srgbClr val="000000"/>
                </a:solidFill>
                <a:round/>
                <a:headEnd/>
                <a:tailEnd/>
              </a:ln>
            </p:spPr>
            <p:txBody>
              <a:bodyPr/>
              <a:lstStyle/>
              <a:p>
                <a:endParaRPr lang="en-US"/>
              </a:p>
            </p:txBody>
          </p:sp>
          <p:sp>
            <p:nvSpPr>
              <p:cNvPr id="5153" name="Oval 33"/>
              <p:cNvSpPr>
                <a:spLocks noChangeArrowheads="1"/>
              </p:cNvSpPr>
              <p:nvPr/>
            </p:nvSpPr>
            <p:spPr bwMode="auto">
              <a:xfrm>
                <a:off x="4845" y="1770"/>
                <a:ext cx="143" cy="143"/>
              </a:xfrm>
              <a:prstGeom prst="ellipse">
                <a:avLst/>
              </a:prstGeom>
              <a:solidFill>
                <a:srgbClr val="000000"/>
              </a:solidFill>
              <a:ln w="9525">
                <a:solidFill>
                  <a:srgbClr val="000000"/>
                </a:solidFill>
                <a:round/>
                <a:headEnd/>
                <a:tailEnd/>
              </a:ln>
            </p:spPr>
            <p:txBody>
              <a:bodyPr/>
              <a:lstStyle/>
              <a:p>
                <a:endParaRPr lang="en-US"/>
              </a:p>
            </p:txBody>
          </p:sp>
          <p:sp>
            <p:nvSpPr>
              <p:cNvPr id="5154" name="Oval 34"/>
              <p:cNvSpPr>
                <a:spLocks noChangeArrowheads="1"/>
              </p:cNvSpPr>
              <p:nvPr/>
            </p:nvSpPr>
            <p:spPr bwMode="auto">
              <a:xfrm>
                <a:off x="4395" y="2220"/>
                <a:ext cx="143" cy="143"/>
              </a:xfrm>
              <a:prstGeom prst="ellipse">
                <a:avLst/>
              </a:prstGeom>
              <a:solidFill>
                <a:srgbClr val="000000"/>
              </a:solidFill>
              <a:ln w="9525">
                <a:solidFill>
                  <a:srgbClr val="000000"/>
                </a:solidFill>
                <a:round/>
                <a:headEnd/>
                <a:tailEnd/>
              </a:ln>
            </p:spPr>
            <p:txBody>
              <a:bodyPr/>
              <a:lstStyle/>
              <a:p>
                <a:endParaRPr lang="en-US"/>
              </a:p>
            </p:txBody>
          </p:sp>
          <p:sp>
            <p:nvSpPr>
              <p:cNvPr id="5155" name="Line 35"/>
              <p:cNvSpPr>
                <a:spLocks noChangeShapeType="1"/>
              </p:cNvSpPr>
              <p:nvPr/>
            </p:nvSpPr>
            <p:spPr bwMode="auto">
              <a:xfrm>
                <a:off x="4080" y="1320"/>
                <a:ext cx="780" cy="495"/>
              </a:xfrm>
              <a:prstGeom prst="line">
                <a:avLst/>
              </a:prstGeom>
              <a:noFill/>
              <a:ln w="952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5156" name="Line 36"/>
              <p:cNvSpPr>
                <a:spLocks noChangeShapeType="1"/>
              </p:cNvSpPr>
              <p:nvPr/>
            </p:nvSpPr>
            <p:spPr bwMode="auto">
              <a:xfrm flipH="1">
                <a:off x="4500" y="1905"/>
                <a:ext cx="420" cy="345"/>
              </a:xfrm>
              <a:prstGeom prst="line">
                <a:avLst/>
              </a:prstGeom>
              <a:noFill/>
              <a:ln w="952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5157" name="Line 37"/>
              <p:cNvSpPr>
                <a:spLocks noChangeShapeType="1"/>
              </p:cNvSpPr>
              <p:nvPr/>
            </p:nvSpPr>
            <p:spPr bwMode="auto">
              <a:xfrm flipH="1">
                <a:off x="3960" y="2310"/>
                <a:ext cx="450" cy="60"/>
              </a:xfrm>
              <a:prstGeom prst="line">
                <a:avLst/>
              </a:prstGeom>
              <a:noFill/>
              <a:ln w="952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5158" name="Line 38"/>
              <p:cNvSpPr>
                <a:spLocks noChangeShapeType="1"/>
              </p:cNvSpPr>
              <p:nvPr/>
            </p:nvSpPr>
            <p:spPr bwMode="auto">
              <a:xfrm flipH="1">
                <a:off x="3915" y="1890"/>
                <a:ext cx="60" cy="390"/>
              </a:xfrm>
              <a:prstGeom prst="line">
                <a:avLst/>
              </a:prstGeom>
              <a:noFill/>
              <a:ln w="952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5159" name="Line 39"/>
              <p:cNvSpPr>
                <a:spLocks noChangeShapeType="1"/>
              </p:cNvSpPr>
              <p:nvPr/>
            </p:nvSpPr>
            <p:spPr bwMode="auto">
              <a:xfrm>
                <a:off x="4065" y="1860"/>
                <a:ext cx="780" cy="0"/>
              </a:xfrm>
              <a:prstGeom prst="line">
                <a:avLst/>
              </a:prstGeom>
              <a:noFill/>
              <a:ln w="952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5160" name="Line 40"/>
              <p:cNvSpPr>
                <a:spLocks noChangeShapeType="1"/>
              </p:cNvSpPr>
              <p:nvPr/>
            </p:nvSpPr>
            <p:spPr bwMode="auto">
              <a:xfrm flipH="1">
                <a:off x="3990" y="1320"/>
                <a:ext cx="15" cy="495"/>
              </a:xfrm>
              <a:prstGeom prst="line">
                <a:avLst/>
              </a:prstGeom>
              <a:noFill/>
              <a:ln w="952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5161" name="Line 41"/>
              <p:cNvSpPr>
                <a:spLocks noChangeShapeType="1"/>
              </p:cNvSpPr>
              <p:nvPr/>
            </p:nvSpPr>
            <p:spPr bwMode="auto">
              <a:xfrm flipH="1">
                <a:off x="3540" y="1290"/>
                <a:ext cx="465" cy="555"/>
              </a:xfrm>
              <a:prstGeom prst="line">
                <a:avLst/>
              </a:prstGeom>
              <a:noFill/>
              <a:ln w="952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5162" name="Line 42"/>
              <p:cNvSpPr>
                <a:spLocks noChangeShapeType="1"/>
              </p:cNvSpPr>
              <p:nvPr/>
            </p:nvSpPr>
            <p:spPr bwMode="auto">
              <a:xfrm flipH="1" flipV="1">
                <a:off x="3225" y="2250"/>
                <a:ext cx="675" cy="135"/>
              </a:xfrm>
              <a:prstGeom prst="line">
                <a:avLst/>
              </a:prstGeom>
              <a:noFill/>
              <a:ln w="952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5163" name="Line 43"/>
              <p:cNvSpPr>
                <a:spLocks noChangeShapeType="1"/>
              </p:cNvSpPr>
              <p:nvPr/>
            </p:nvSpPr>
            <p:spPr bwMode="auto">
              <a:xfrm flipH="1">
                <a:off x="2910" y="2295"/>
                <a:ext cx="195" cy="225"/>
              </a:xfrm>
              <a:prstGeom prst="line">
                <a:avLst/>
              </a:prstGeom>
              <a:noFill/>
              <a:ln w="952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5164" name="Line 44"/>
              <p:cNvSpPr>
                <a:spLocks noChangeShapeType="1"/>
              </p:cNvSpPr>
              <p:nvPr/>
            </p:nvSpPr>
            <p:spPr bwMode="auto">
              <a:xfrm flipV="1">
                <a:off x="2685" y="2235"/>
                <a:ext cx="450" cy="75"/>
              </a:xfrm>
              <a:prstGeom prst="line">
                <a:avLst/>
              </a:prstGeom>
              <a:noFill/>
              <a:ln w="952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5165" name="Line 45"/>
              <p:cNvSpPr>
                <a:spLocks noChangeShapeType="1"/>
              </p:cNvSpPr>
              <p:nvPr/>
            </p:nvSpPr>
            <p:spPr bwMode="auto">
              <a:xfrm flipH="1" flipV="1">
                <a:off x="2655" y="2385"/>
                <a:ext cx="180" cy="150"/>
              </a:xfrm>
              <a:prstGeom prst="line">
                <a:avLst/>
              </a:prstGeom>
              <a:noFill/>
              <a:ln w="952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grpSp>
        <p:grpSp>
          <p:nvGrpSpPr>
            <p:cNvPr id="5166" name="Group 46"/>
            <p:cNvGrpSpPr>
              <a:grpSpLocks/>
            </p:cNvGrpSpPr>
            <p:nvPr/>
          </p:nvGrpSpPr>
          <p:grpSpPr bwMode="auto">
            <a:xfrm rot="5400000">
              <a:off x="3105" y="1650"/>
              <a:ext cx="2453" cy="1418"/>
              <a:chOff x="2535" y="1215"/>
              <a:chExt cx="2453" cy="1418"/>
            </a:xfrm>
          </p:grpSpPr>
          <p:sp>
            <p:nvSpPr>
              <p:cNvPr id="5167" name="Oval 47"/>
              <p:cNvSpPr>
                <a:spLocks noChangeArrowheads="1"/>
              </p:cNvSpPr>
              <p:nvPr/>
            </p:nvSpPr>
            <p:spPr bwMode="auto">
              <a:xfrm>
                <a:off x="2535" y="2250"/>
                <a:ext cx="143" cy="143"/>
              </a:xfrm>
              <a:prstGeom prst="ellipse">
                <a:avLst/>
              </a:prstGeom>
              <a:solidFill>
                <a:srgbClr val="000000"/>
              </a:solidFill>
              <a:ln w="9525">
                <a:solidFill>
                  <a:srgbClr val="000000"/>
                </a:solidFill>
                <a:round/>
                <a:headEnd/>
                <a:tailEnd/>
              </a:ln>
            </p:spPr>
            <p:txBody>
              <a:bodyPr/>
              <a:lstStyle/>
              <a:p>
                <a:endParaRPr lang="en-US"/>
              </a:p>
            </p:txBody>
          </p:sp>
          <p:sp>
            <p:nvSpPr>
              <p:cNvPr id="5168" name="Oval 48"/>
              <p:cNvSpPr>
                <a:spLocks noChangeArrowheads="1"/>
              </p:cNvSpPr>
              <p:nvPr/>
            </p:nvSpPr>
            <p:spPr bwMode="auto">
              <a:xfrm>
                <a:off x="2775" y="2490"/>
                <a:ext cx="143" cy="143"/>
              </a:xfrm>
              <a:prstGeom prst="ellipse">
                <a:avLst/>
              </a:prstGeom>
              <a:solidFill>
                <a:srgbClr val="000000"/>
              </a:solidFill>
              <a:ln w="9525">
                <a:solidFill>
                  <a:srgbClr val="000000"/>
                </a:solidFill>
                <a:round/>
                <a:headEnd/>
                <a:tailEnd/>
              </a:ln>
            </p:spPr>
            <p:txBody>
              <a:bodyPr/>
              <a:lstStyle/>
              <a:p>
                <a:endParaRPr lang="en-US"/>
              </a:p>
            </p:txBody>
          </p:sp>
          <p:sp>
            <p:nvSpPr>
              <p:cNvPr id="5169" name="Oval 49"/>
              <p:cNvSpPr>
                <a:spLocks noChangeArrowheads="1"/>
              </p:cNvSpPr>
              <p:nvPr/>
            </p:nvSpPr>
            <p:spPr bwMode="auto">
              <a:xfrm>
                <a:off x="3075" y="2145"/>
                <a:ext cx="143" cy="143"/>
              </a:xfrm>
              <a:prstGeom prst="ellipse">
                <a:avLst/>
              </a:prstGeom>
              <a:solidFill>
                <a:srgbClr val="000000"/>
              </a:solidFill>
              <a:ln w="9525">
                <a:solidFill>
                  <a:srgbClr val="000000"/>
                </a:solidFill>
                <a:round/>
                <a:headEnd/>
                <a:tailEnd/>
              </a:ln>
            </p:spPr>
            <p:txBody>
              <a:bodyPr/>
              <a:lstStyle/>
              <a:p>
                <a:endParaRPr lang="en-US"/>
              </a:p>
            </p:txBody>
          </p:sp>
          <p:sp>
            <p:nvSpPr>
              <p:cNvPr id="5170" name="Oval 50"/>
              <p:cNvSpPr>
                <a:spLocks noChangeArrowheads="1"/>
              </p:cNvSpPr>
              <p:nvPr/>
            </p:nvSpPr>
            <p:spPr bwMode="auto">
              <a:xfrm>
                <a:off x="3375" y="1800"/>
                <a:ext cx="143" cy="143"/>
              </a:xfrm>
              <a:prstGeom prst="ellipse">
                <a:avLst/>
              </a:prstGeom>
              <a:solidFill>
                <a:srgbClr val="000000"/>
              </a:solidFill>
              <a:ln w="9525">
                <a:solidFill>
                  <a:srgbClr val="000000"/>
                </a:solidFill>
                <a:round/>
                <a:headEnd/>
                <a:tailEnd/>
              </a:ln>
            </p:spPr>
            <p:txBody>
              <a:bodyPr/>
              <a:lstStyle/>
              <a:p>
                <a:endParaRPr lang="en-US"/>
              </a:p>
            </p:txBody>
          </p:sp>
          <p:sp>
            <p:nvSpPr>
              <p:cNvPr id="5171" name="Oval 51"/>
              <p:cNvSpPr>
                <a:spLocks noChangeArrowheads="1"/>
              </p:cNvSpPr>
              <p:nvPr/>
            </p:nvSpPr>
            <p:spPr bwMode="auto">
              <a:xfrm>
                <a:off x="3840" y="2280"/>
                <a:ext cx="143" cy="143"/>
              </a:xfrm>
              <a:prstGeom prst="ellipse">
                <a:avLst/>
              </a:prstGeom>
              <a:solidFill>
                <a:srgbClr val="000000"/>
              </a:solidFill>
              <a:ln w="9525">
                <a:solidFill>
                  <a:srgbClr val="000000"/>
                </a:solidFill>
                <a:round/>
                <a:headEnd/>
                <a:tailEnd/>
              </a:ln>
            </p:spPr>
            <p:txBody>
              <a:bodyPr/>
              <a:lstStyle/>
              <a:p>
                <a:endParaRPr lang="en-US"/>
              </a:p>
            </p:txBody>
          </p:sp>
          <p:sp>
            <p:nvSpPr>
              <p:cNvPr id="5172" name="Oval 52"/>
              <p:cNvSpPr>
                <a:spLocks noChangeArrowheads="1"/>
              </p:cNvSpPr>
              <p:nvPr/>
            </p:nvSpPr>
            <p:spPr bwMode="auto">
              <a:xfrm>
                <a:off x="3930" y="1785"/>
                <a:ext cx="143" cy="143"/>
              </a:xfrm>
              <a:prstGeom prst="ellipse">
                <a:avLst/>
              </a:prstGeom>
              <a:solidFill>
                <a:srgbClr val="000000"/>
              </a:solidFill>
              <a:ln w="9525">
                <a:solidFill>
                  <a:srgbClr val="000000"/>
                </a:solidFill>
                <a:round/>
                <a:headEnd/>
                <a:tailEnd/>
              </a:ln>
            </p:spPr>
            <p:txBody>
              <a:bodyPr/>
              <a:lstStyle/>
              <a:p>
                <a:endParaRPr lang="en-US"/>
              </a:p>
            </p:txBody>
          </p:sp>
          <p:sp>
            <p:nvSpPr>
              <p:cNvPr id="5173" name="Oval 53"/>
              <p:cNvSpPr>
                <a:spLocks noChangeArrowheads="1"/>
              </p:cNvSpPr>
              <p:nvPr/>
            </p:nvSpPr>
            <p:spPr bwMode="auto">
              <a:xfrm>
                <a:off x="3960" y="1215"/>
                <a:ext cx="143" cy="143"/>
              </a:xfrm>
              <a:prstGeom prst="ellipse">
                <a:avLst/>
              </a:prstGeom>
              <a:solidFill>
                <a:srgbClr val="000000"/>
              </a:solidFill>
              <a:ln w="9525">
                <a:solidFill>
                  <a:srgbClr val="000000"/>
                </a:solidFill>
                <a:round/>
                <a:headEnd/>
                <a:tailEnd/>
              </a:ln>
            </p:spPr>
            <p:txBody>
              <a:bodyPr/>
              <a:lstStyle/>
              <a:p>
                <a:endParaRPr lang="en-US"/>
              </a:p>
            </p:txBody>
          </p:sp>
          <p:sp>
            <p:nvSpPr>
              <p:cNvPr id="5174" name="Oval 54"/>
              <p:cNvSpPr>
                <a:spLocks noChangeArrowheads="1"/>
              </p:cNvSpPr>
              <p:nvPr/>
            </p:nvSpPr>
            <p:spPr bwMode="auto">
              <a:xfrm>
                <a:off x="4845" y="1770"/>
                <a:ext cx="143" cy="143"/>
              </a:xfrm>
              <a:prstGeom prst="ellipse">
                <a:avLst/>
              </a:prstGeom>
              <a:solidFill>
                <a:srgbClr val="000000"/>
              </a:solidFill>
              <a:ln w="9525">
                <a:solidFill>
                  <a:srgbClr val="000000"/>
                </a:solidFill>
                <a:round/>
                <a:headEnd/>
                <a:tailEnd/>
              </a:ln>
            </p:spPr>
            <p:txBody>
              <a:bodyPr/>
              <a:lstStyle/>
              <a:p>
                <a:endParaRPr lang="en-US"/>
              </a:p>
            </p:txBody>
          </p:sp>
          <p:sp>
            <p:nvSpPr>
              <p:cNvPr id="5175" name="Oval 55"/>
              <p:cNvSpPr>
                <a:spLocks noChangeArrowheads="1"/>
              </p:cNvSpPr>
              <p:nvPr/>
            </p:nvSpPr>
            <p:spPr bwMode="auto">
              <a:xfrm>
                <a:off x="4395" y="2220"/>
                <a:ext cx="143" cy="143"/>
              </a:xfrm>
              <a:prstGeom prst="ellipse">
                <a:avLst/>
              </a:prstGeom>
              <a:solidFill>
                <a:srgbClr val="000000"/>
              </a:solidFill>
              <a:ln w="9525">
                <a:solidFill>
                  <a:srgbClr val="000000"/>
                </a:solidFill>
                <a:round/>
                <a:headEnd/>
                <a:tailEnd/>
              </a:ln>
            </p:spPr>
            <p:txBody>
              <a:bodyPr/>
              <a:lstStyle/>
              <a:p>
                <a:endParaRPr lang="en-US"/>
              </a:p>
            </p:txBody>
          </p:sp>
          <p:sp>
            <p:nvSpPr>
              <p:cNvPr id="5176" name="Line 56"/>
              <p:cNvSpPr>
                <a:spLocks noChangeShapeType="1"/>
              </p:cNvSpPr>
              <p:nvPr/>
            </p:nvSpPr>
            <p:spPr bwMode="auto">
              <a:xfrm>
                <a:off x="4080" y="1320"/>
                <a:ext cx="780" cy="495"/>
              </a:xfrm>
              <a:prstGeom prst="line">
                <a:avLst/>
              </a:prstGeom>
              <a:noFill/>
              <a:ln w="952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5177" name="Line 57"/>
              <p:cNvSpPr>
                <a:spLocks noChangeShapeType="1"/>
              </p:cNvSpPr>
              <p:nvPr/>
            </p:nvSpPr>
            <p:spPr bwMode="auto">
              <a:xfrm flipH="1">
                <a:off x="4500" y="1905"/>
                <a:ext cx="420" cy="345"/>
              </a:xfrm>
              <a:prstGeom prst="line">
                <a:avLst/>
              </a:prstGeom>
              <a:noFill/>
              <a:ln w="952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5178" name="Line 58"/>
              <p:cNvSpPr>
                <a:spLocks noChangeShapeType="1"/>
              </p:cNvSpPr>
              <p:nvPr/>
            </p:nvSpPr>
            <p:spPr bwMode="auto">
              <a:xfrm flipH="1">
                <a:off x="3960" y="2310"/>
                <a:ext cx="450" cy="60"/>
              </a:xfrm>
              <a:prstGeom prst="line">
                <a:avLst/>
              </a:prstGeom>
              <a:noFill/>
              <a:ln w="952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5179" name="Line 59"/>
              <p:cNvSpPr>
                <a:spLocks noChangeShapeType="1"/>
              </p:cNvSpPr>
              <p:nvPr/>
            </p:nvSpPr>
            <p:spPr bwMode="auto">
              <a:xfrm flipH="1">
                <a:off x="3915" y="1890"/>
                <a:ext cx="60" cy="390"/>
              </a:xfrm>
              <a:prstGeom prst="line">
                <a:avLst/>
              </a:prstGeom>
              <a:noFill/>
              <a:ln w="952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5180" name="Line 60"/>
              <p:cNvSpPr>
                <a:spLocks noChangeShapeType="1"/>
              </p:cNvSpPr>
              <p:nvPr/>
            </p:nvSpPr>
            <p:spPr bwMode="auto">
              <a:xfrm>
                <a:off x="4065" y="1860"/>
                <a:ext cx="780" cy="0"/>
              </a:xfrm>
              <a:prstGeom prst="line">
                <a:avLst/>
              </a:prstGeom>
              <a:noFill/>
              <a:ln w="952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5181" name="Line 61"/>
              <p:cNvSpPr>
                <a:spLocks noChangeShapeType="1"/>
              </p:cNvSpPr>
              <p:nvPr/>
            </p:nvSpPr>
            <p:spPr bwMode="auto">
              <a:xfrm flipH="1">
                <a:off x="3990" y="1320"/>
                <a:ext cx="15" cy="495"/>
              </a:xfrm>
              <a:prstGeom prst="line">
                <a:avLst/>
              </a:prstGeom>
              <a:noFill/>
              <a:ln w="952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5182" name="Line 62"/>
              <p:cNvSpPr>
                <a:spLocks noChangeShapeType="1"/>
              </p:cNvSpPr>
              <p:nvPr/>
            </p:nvSpPr>
            <p:spPr bwMode="auto">
              <a:xfrm flipH="1">
                <a:off x="3540" y="1290"/>
                <a:ext cx="465" cy="555"/>
              </a:xfrm>
              <a:prstGeom prst="line">
                <a:avLst/>
              </a:prstGeom>
              <a:noFill/>
              <a:ln w="952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5183" name="Line 63"/>
              <p:cNvSpPr>
                <a:spLocks noChangeShapeType="1"/>
              </p:cNvSpPr>
              <p:nvPr/>
            </p:nvSpPr>
            <p:spPr bwMode="auto">
              <a:xfrm flipH="1" flipV="1">
                <a:off x="3225" y="2250"/>
                <a:ext cx="675" cy="135"/>
              </a:xfrm>
              <a:prstGeom prst="line">
                <a:avLst/>
              </a:prstGeom>
              <a:noFill/>
              <a:ln w="952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5184" name="Line 64"/>
              <p:cNvSpPr>
                <a:spLocks noChangeShapeType="1"/>
              </p:cNvSpPr>
              <p:nvPr/>
            </p:nvSpPr>
            <p:spPr bwMode="auto">
              <a:xfrm flipH="1">
                <a:off x="2910" y="2295"/>
                <a:ext cx="195" cy="225"/>
              </a:xfrm>
              <a:prstGeom prst="line">
                <a:avLst/>
              </a:prstGeom>
              <a:noFill/>
              <a:ln w="952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5185" name="Line 65"/>
              <p:cNvSpPr>
                <a:spLocks noChangeShapeType="1"/>
              </p:cNvSpPr>
              <p:nvPr/>
            </p:nvSpPr>
            <p:spPr bwMode="auto">
              <a:xfrm flipV="1">
                <a:off x="2685" y="2235"/>
                <a:ext cx="450" cy="75"/>
              </a:xfrm>
              <a:prstGeom prst="line">
                <a:avLst/>
              </a:prstGeom>
              <a:noFill/>
              <a:ln w="952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5186" name="Line 66"/>
              <p:cNvSpPr>
                <a:spLocks noChangeShapeType="1"/>
              </p:cNvSpPr>
              <p:nvPr/>
            </p:nvSpPr>
            <p:spPr bwMode="auto">
              <a:xfrm flipH="1" flipV="1">
                <a:off x="2655" y="2385"/>
                <a:ext cx="180" cy="150"/>
              </a:xfrm>
              <a:prstGeom prst="line">
                <a:avLst/>
              </a:prstGeom>
              <a:noFill/>
              <a:ln w="952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grpSp>
        <p:grpSp>
          <p:nvGrpSpPr>
            <p:cNvPr id="5187" name="Group 67"/>
            <p:cNvGrpSpPr>
              <a:grpSpLocks/>
            </p:cNvGrpSpPr>
            <p:nvPr/>
          </p:nvGrpSpPr>
          <p:grpSpPr bwMode="auto">
            <a:xfrm flipV="1">
              <a:off x="2625" y="3435"/>
              <a:ext cx="2453" cy="1418"/>
              <a:chOff x="2535" y="1215"/>
              <a:chExt cx="2453" cy="1418"/>
            </a:xfrm>
          </p:grpSpPr>
          <p:sp>
            <p:nvSpPr>
              <p:cNvPr id="5188" name="Oval 68"/>
              <p:cNvSpPr>
                <a:spLocks noChangeArrowheads="1"/>
              </p:cNvSpPr>
              <p:nvPr/>
            </p:nvSpPr>
            <p:spPr bwMode="auto">
              <a:xfrm>
                <a:off x="2535" y="2250"/>
                <a:ext cx="143" cy="143"/>
              </a:xfrm>
              <a:prstGeom prst="ellipse">
                <a:avLst/>
              </a:prstGeom>
              <a:solidFill>
                <a:srgbClr val="000000"/>
              </a:solidFill>
              <a:ln w="9525">
                <a:solidFill>
                  <a:srgbClr val="000000"/>
                </a:solidFill>
                <a:round/>
                <a:headEnd/>
                <a:tailEnd/>
              </a:ln>
            </p:spPr>
            <p:txBody>
              <a:bodyPr/>
              <a:lstStyle/>
              <a:p>
                <a:endParaRPr lang="en-US"/>
              </a:p>
            </p:txBody>
          </p:sp>
          <p:sp>
            <p:nvSpPr>
              <p:cNvPr id="5189" name="Oval 69"/>
              <p:cNvSpPr>
                <a:spLocks noChangeArrowheads="1"/>
              </p:cNvSpPr>
              <p:nvPr/>
            </p:nvSpPr>
            <p:spPr bwMode="auto">
              <a:xfrm>
                <a:off x="2775" y="2490"/>
                <a:ext cx="143" cy="143"/>
              </a:xfrm>
              <a:prstGeom prst="ellipse">
                <a:avLst/>
              </a:prstGeom>
              <a:solidFill>
                <a:srgbClr val="000000"/>
              </a:solidFill>
              <a:ln w="9525">
                <a:solidFill>
                  <a:srgbClr val="000000"/>
                </a:solidFill>
                <a:round/>
                <a:headEnd/>
                <a:tailEnd/>
              </a:ln>
            </p:spPr>
            <p:txBody>
              <a:bodyPr/>
              <a:lstStyle/>
              <a:p>
                <a:endParaRPr lang="en-US"/>
              </a:p>
            </p:txBody>
          </p:sp>
          <p:sp>
            <p:nvSpPr>
              <p:cNvPr id="5190" name="Oval 70"/>
              <p:cNvSpPr>
                <a:spLocks noChangeArrowheads="1"/>
              </p:cNvSpPr>
              <p:nvPr/>
            </p:nvSpPr>
            <p:spPr bwMode="auto">
              <a:xfrm>
                <a:off x="3075" y="2145"/>
                <a:ext cx="143" cy="143"/>
              </a:xfrm>
              <a:prstGeom prst="ellipse">
                <a:avLst/>
              </a:prstGeom>
              <a:solidFill>
                <a:srgbClr val="000000"/>
              </a:solidFill>
              <a:ln w="9525">
                <a:solidFill>
                  <a:srgbClr val="000000"/>
                </a:solidFill>
                <a:round/>
                <a:headEnd/>
                <a:tailEnd/>
              </a:ln>
            </p:spPr>
            <p:txBody>
              <a:bodyPr/>
              <a:lstStyle/>
              <a:p>
                <a:endParaRPr lang="en-US"/>
              </a:p>
            </p:txBody>
          </p:sp>
          <p:sp>
            <p:nvSpPr>
              <p:cNvPr id="5191" name="Oval 71"/>
              <p:cNvSpPr>
                <a:spLocks noChangeArrowheads="1"/>
              </p:cNvSpPr>
              <p:nvPr/>
            </p:nvSpPr>
            <p:spPr bwMode="auto">
              <a:xfrm>
                <a:off x="3375" y="1800"/>
                <a:ext cx="143" cy="143"/>
              </a:xfrm>
              <a:prstGeom prst="ellipse">
                <a:avLst/>
              </a:prstGeom>
              <a:solidFill>
                <a:srgbClr val="000000"/>
              </a:solidFill>
              <a:ln w="9525">
                <a:solidFill>
                  <a:srgbClr val="000000"/>
                </a:solidFill>
                <a:round/>
                <a:headEnd/>
                <a:tailEnd/>
              </a:ln>
            </p:spPr>
            <p:txBody>
              <a:bodyPr/>
              <a:lstStyle/>
              <a:p>
                <a:endParaRPr lang="en-US"/>
              </a:p>
            </p:txBody>
          </p:sp>
          <p:sp>
            <p:nvSpPr>
              <p:cNvPr id="5192" name="Oval 72"/>
              <p:cNvSpPr>
                <a:spLocks noChangeArrowheads="1"/>
              </p:cNvSpPr>
              <p:nvPr/>
            </p:nvSpPr>
            <p:spPr bwMode="auto">
              <a:xfrm>
                <a:off x="3840" y="2280"/>
                <a:ext cx="143" cy="143"/>
              </a:xfrm>
              <a:prstGeom prst="ellipse">
                <a:avLst/>
              </a:prstGeom>
              <a:solidFill>
                <a:srgbClr val="000000"/>
              </a:solidFill>
              <a:ln w="9525">
                <a:solidFill>
                  <a:srgbClr val="000000"/>
                </a:solidFill>
                <a:round/>
                <a:headEnd/>
                <a:tailEnd/>
              </a:ln>
            </p:spPr>
            <p:txBody>
              <a:bodyPr/>
              <a:lstStyle/>
              <a:p>
                <a:endParaRPr lang="en-US"/>
              </a:p>
            </p:txBody>
          </p:sp>
          <p:sp>
            <p:nvSpPr>
              <p:cNvPr id="5193" name="Oval 73"/>
              <p:cNvSpPr>
                <a:spLocks noChangeArrowheads="1"/>
              </p:cNvSpPr>
              <p:nvPr/>
            </p:nvSpPr>
            <p:spPr bwMode="auto">
              <a:xfrm>
                <a:off x="3930" y="1785"/>
                <a:ext cx="143" cy="143"/>
              </a:xfrm>
              <a:prstGeom prst="ellipse">
                <a:avLst/>
              </a:prstGeom>
              <a:solidFill>
                <a:srgbClr val="000000"/>
              </a:solidFill>
              <a:ln w="9525">
                <a:solidFill>
                  <a:srgbClr val="000000"/>
                </a:solidFill>
                <a:round/>
                <a:headEnd/>
                <a:tailEnd/>
              </a:ln>
            </p:spPr>
            <p:txBody>
              <a:bodyPr/>
              <a:lstStyle/>
              <a:p>
                <a:endParaRPr lang="en-US"/>
              </a:p>
            </p:txBody>
          </p:sp>
          <p:sp>
            <p:nvSpPr>
              <p:cNvPr id="5194" name="Oval 74"/>
              <p:cNvSpPr>
                <a:spLocks noChangeArrowheads="1"/>
              </p:cNvSpPr>
              <p:nvPr/>
            </p:nvSpPr>
            <p:spPr bwMode="auto">
              <a:xfrm>
                <a:off x="3960" y="1215"/>
                <a:ext cx="143" cy="143"/>
              </a:xfrm>
              <a:prstGeom prst="ellipse">
                <a:avLst/>
              </a:prstGeom>
              <a:solidFill>
                <a:srgbClr val="000000"/>
              </a:solidFill>
              <a:ln w="9525">
                <a:solidFill>
                  <a:srgbClr val="000000"/>
                </a:solidFill>
                <a:round/>
                <a:headEnd/>
                <a:tailEnd/>
              </a:ln>
            </p:spPr>
            <p:txBody>
              <a:bodyPr/>
              <a:lstStyle/>
              <a:p>
                <a:endParaRPr lang="en-US"/>
              </a:p>
            </p:txBody>
          </p:sp>
          <p:sp>
            <p:nvSpPr>
              <p:cNvPr id="5195" name="Oval 75"/>
              <p:cNvSpPr>
                <a:spLocks noChangeArrowheads="1"/>
              </p:cNvSpPr>
              <p:nvPr/>
            </p:nvSpPr>
            <p:spPr bwMode="auto">
              <a:xfrm>
                <a:off x="4845" y="1770"/>
                <a:ext cx="143" cy="143"/>
              </a:xfrm>
              <a:prstGeom prst="ellipse">
                <a:avLst/>
              </a:prstGeom>
              <a:solidFill>
                <a:srgbClr val="000000"/>
              </a:solidFill>
              <a:ln w="9525">
                <a:solidFill>
                  <a:srgbClr val="000000"/>
                </a:solidFill>
                <a:round/>
                <a:headEnd/>
                <a:tailEnd/>
              </a:ln>
            </p:spPr>
            <p:txBody>
              <a:bodyPr/>
              <a:lstStyle/>
              <a:p>
                <a:endParaRPr lang="en-US"/>
              </a:p>
            </p:txBody>
          </p:sp>
          <p:sp>
            <p:nvSpPr>
              <p:cNvPr id="5196" name="Oval 76"/>
              <p:cNvSpPr>
                <a:spLocks noChangeArrowheads="1"/>
              </p:cNvSpPr>
              <p:nvPr/>
            </p:nvSpPr>
            <p:spPr bwMode="auto">
              <a:xfrm>
                <a:off x="4395" y="2220"/>
                <a:ext cx="143" cy="143"/>
              </a:xfrm>
              <a:prstGeom prst="ellipse">
                <a:avLst/>
              </a:prstGeom>
              <a:solidFill>
                <a:srgbClr val="000000"/>
              </a:solidFill>
              <a:ln w="9525">
                <a:solidFill>
                  <a:srgbClr val="000000"/>
                </a:solidFill>
                <a:round/>
                <a:headEnd/>
                <a:tailEnd/>
              </a:ln>
            </p:spPr>
            <p:txBody>
              <a:bodyPr/>
              <a:lstStyle/>
              <a:p>
                <a:endParaRPr lang="en-US"/>
              </a:p>
            </p:txBody>
          </p:sp>
          <p:sp>
            <p:nvSpPr>
              <p:cNvPr id="5197" name="Line 77"/>
              <p:cNvSpPr>
                <a:spLocks noChangeShapeType="1"/>
              </p:cNvSpPr>
              <p:nvPr/>
            </p:nvSpPr>
            <p:spPr bwMode="auto">
              <a:xfrm>
                <a:off x="4080" y="1320"/>
                <a:ext cx="780" cy="495"/>
              </a:xfrm>
              <a:prstGeom prst="line">
                <a:avLst/>
              </a:prstGeom>
              <a:noFill/>
              <a:ln w="952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5198" name="Line 78"/>
              <p:cNvSpPr>
                <a:spLocks noChangeShapeType="1"/>
              </p:cNvSpPr>
              <p:nvPr/>
            </p:nvSpPr>
            <p:spPr bwMode="auto">
              <a:xfrm flipH="1">
                <a:off x="4500" y="1905"/>
                <a:ext cx="420" cy="345"/>
              </a:xfrm>
              <a:prstGeom prst="line">
                <a:avLst/>
              </a:prstGeom>
              <a:noFill/>
              <a:ln w="952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5199" name="Line 79"/>
              <p:cNvSpPr>
                <a:spLocks noChangeShapeType="1"/>
              </p:cNvSpPr>
              <p:nvPr/>
            </p:nvSpPr>
            <p:spPr bwMode="auto">
              <a:xfrm flipH="1">
                <a:off x="3960" y="2310"/>
                <a:ext cx="450" cy="60"/>
              </a:xfrm>
              <a:prstGeom prst="line">
                <a:avLst/>
              </a:prstGeom>
              <a:noFill/>
              <a:ln w="952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5200" name="Line 80"/>
              <p:cNvSpPr>
                <a:spLocks noChangeShapeType="1"/>
              </p:cNvSpPr>
              <p:nvPr/>
            </p:nvSpPr>
            <p:spPr bwMode="auto">
              <a:xfrm flipH="1">
                <a:off x="3915" y="1890"/>
                <a:ext cx="60" cy="390"/>
              </a:xfrm>
              <a:prstGeom prst="line">
                <a:avLst/>
              </a:prstGeom>
              <a:noFill/>
              <a:ln w="952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5201" name="Line 81"/>
              <p:cNvSpPr>
                <a:spLocks noChangeShapeType="1"/>
              </p:cNvSpPr>
              <p:nvPr/>
            </p:nvSpPr>
            <p:spPr bwMode="auto">
              <a:xfrm>
                <a:off x="4065" y="1860"/>
                <a:ext cx="780" cy="0"/>
              </a:xfrm>
              <a:prstGeom prst="line">
                <a:avLst/>
              </a:prstGeom>
              <a:noFill/>
              <a:ln w="952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5202" name="Line 82"/>
              <p:cNvSpPr>
                <a:spLocks noChangeShapeType="1"/>
              </p:cNvSpPr>
              <p:nvPr/>
            </p:nvSpPr>
            <p:spPr bwMode="auto">
              <a:xfrm flipH="1">
                <a:off x="3990" y="1320"/>
                <a:ext cx="15" cy="495"/>
              </a:xfrm>
              <a:prstGeom prst="line">
                <a:avLst/>
              </a:prstGeom>
              <a:noFill/>
              <a:ln w="952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5203" name="Line 83"/>
              <p:cNvSpPr>
                <a:spLocks noChangeShapeType="1"/>
              </p:cNvSpPr>
              <p:nvPr/>
            </p:nvSpPr>
            <p:spPr bwMode="auto">
              <a:xfrm flipH="1">
                <a:off x="3540" y="1290"/>
                <a:ext cx="465" cy="555"/>
              </a:xfrm>
              <a:prstGeom prst="line">
                <a:avLst/>
              </a:prstGeom>
              <a:noFill/>
              <a:ln w="952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5204" name="Line 84"/>
              <p:cNvSpPr>
                <a:spLocks noChangeShapeType="1"/>
              </p:cNvSpPr>
              <p:nvPr/>
            </p:nvSpPr>
            <p:spPr bwMode="auto">
              <a:xfrm flipH="1" flipV="1">
                <a:off x="3225" y="2250"/>
                <a:ext cx="675" cy="135"/>
              </a:xfrm>
              <a:prstGeom prst="line">
                <a:avLst/>
              </a:prstGeom>
              <a:noFill/>
              <a:ln w="952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5205" name="Line 85"/>
              <p:cNvSpPr>
                <a:spLocks noChangeShapeType="1"/>
              </p:cNvSpPr>
              <p:nvPr/>
            </p:nvSpPr>
            <p:spPr bwMode="auto">
              <a:xfrm flipH="1">
                <a:off x="2910" y="2295"/>
                <a:ext cx="195" cy="225"/>
              </a:xfrm>
              <a:prstGeom prst="line">
                <a:avLst/>
              </a:prstGeom>
              <a:noFill/>
              <a:ln w="952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5206" name="Line 86"/>
              <p:cNvSpPr>
                <a:spLocks noChangeShapeType="1"/>
              </p:cNvSpPr>
              <p:nvPr/>
            </p:nvSpPr>
            <p:spPr bwMode="auto">
              <a:xfrm flipV="1">
                <a:off x="2685" y="2235"/>
                <a:ext cx="450" cy="75"/>
              </a:xfrm>
              <a:prstGeom prst="line">
                <a:avLst/>
              </a:prstGeom>
              <a:noFill/>
              <a:ln w="952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5207" name="Line 87"/>
              <p:cNvSpPr>
                <a:spLocks noChangeShapeType="1"/>
              </p:cNvSpPr>
              <p:nvPr/>
            </p:nvSpPr>
            <p:spPr bwMode="auto">
              <a:xfrm flipH="1" flipV="1">
                <a:off x="2655" y="2385"/>
                <a:ext cx="180" cy="150"/>
              </a:xfrm>
              <a:prstGeom prst="line">
                <a:avLst/>
              </a:prstGeom>
              <a:noFill/>
              <a:ln w="952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grpSp>
        <p:sp>
          <p:nvSpPr>
            <p:cNvPr id="5208" name="Line 88"/>
            <p:cNvSpPr>
              <a:spLocks noChangeShapeType="1"/>
            </p:cNvSpPr>
            <p:nvPr/>
          </p:nvSpPr>
          <p:spPr bwMode="auto">
            <a:xfrm flipH="1">
              <a:off x="3105" y="1425"/>
              <a:ext cx="570" cy="405"/>
            </a:xfrm>
            <a:prstGeom prst="line">
              <a:avLst/>
            </a:prstGeom>
            <a:noFill/>
            <a:ln w="952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5209" name="Line 89"/>
            <p:cNvSpPr>
              <a:spLocks noChangeShapeType="1"/>
            </p:cNvSpPr>
            <p:nvPr/>
          </p:nvSpPr>
          <p:spPr bwMode="auto">
            <a:xfrm>
              <a:off x="4080" y="1785"/>
              <a:ext cx="225" cy="225"/>
            </a:xfrm>
            <a:prstGeom prst="line">
              <a:avLst/>
            </a:prstGeom>
            <a:noFill/>
            <a:ln w="952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5210" name="Line 90"/>
            <p:cNvSpPr>
              <a:spLocks noChangeShapeType="1"/>
            </p:cNvSpPr>
            <p:nvPr/>
          </p:nvSpPr>
          <p:spPr bwMode="auto">
            <a:xfrm flipH="1">
              <a:off x="3255" y="2550"/>
              <a:ext cx="615" cy="105"/>
            </a:xfrm>
            <a:prstGeom prst="line">
              <a:avLst/>
            </a:prstGeom>
            <a:noFill/>
            <a:ln w="952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5211" name="Line 91"/>
            <p:cNvSpPr>
              <a:spLocks noChangeShapeType="1"/>
            </p:cNvSpPr>
            <p:nvPr/>
          </p:nvSpPr>
          <p:spPr bwMode="auto">
            <a:xfrm flipH="1" flipV="1">
              <a:off x="3270" y="2700"/>
              <a:ext cx="630" cy="345"/>
            </a:xfrm>
            <a:prstGeom prst="line">
              <a:avLst/>
            </a:prstGeom>
            <a:noFill/>
            <a:ln w="952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5212" name="Line 92"/>
            <p:cNvSpPr>
              <a:spLocks noChangeShapeType="1"/>
            </p:cNvSpPr>
            <p:nvPr/>
          </p:nvSpPr>
          <p:spPr bwMode="auto">
            <a:xfrm flipV="1">
              <a:off x="3990" y="2055"/>
              <a:ext cx="390" cy="1665"/>
            </a:xfrm>
            <a:prstGeom prst="line">
              <a:avLst/>
            </a:prstGeom>
            <a:noFill/>
            <a:ln w="952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5213" name="Line 93"/>
            <p:cNvSpPr>
              <a:spLocks noChangeShapeType="1"/>
            </p:cNvSpPr>
            <p:nvPr/>
          </p:nvSpPr>
          <p:spPr bwMode="auto">
            <a:xfrm flipH="1" flipV="1">
              <a:off x="3300" y="3870"/>
              <a:ext cx="1710" cy="345"/>
            </a:xfrm>
            <a:prstGeom prst="line">
              <a:avLst/>
            </a:prstGeom>
            <a:noFill/>
            <a:ln w="952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5214" name="Line 94"/>
            <p:cNvSpPr>
              <a:spLocks noChangeShapeType="1"/>
            </p:cNvSpPr>
            <p:nvPr/>
          </p:nvSpPr>
          <p:spPr bwMode="auto">
            <a:xfrm flipH="1">
              <a:off x="2655" y="1455"/>
              <a:ext cx="1035" cy="2295"/>
            </a:xfrm>
            <a:prstGeom prst="line">
              <a:avLst/>
            </a:prstGeom>
            <a:noFill/>
            <a:ln w="952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grpSp>
      <p:grpSp>
        <p:nvGrpSpPr>
          <p:cNvPr id="5215" name="Group 95"/>
          <p:cNvGrpSpPr>
            <a:grpSpLocks/>
          </p:cNvGrpSpPr>
          <p:nvPr/>
        </p:nvGrpSpPr>
        <p:grpSpPr bwMode="auto">
          <a:xfrm>
            <a:off x="1447800" y="2971800"/>
            <a:ext cx="1392238" cy="1524000"/>
            <a:chOff x="1725" y="1132"/>
            <a:chExt cx="3353" cy="3721"/>
          </a:xfrm>
        </p:grpSpPr>
        <p:grpSp>
          <p:nvGrpSpPr>
            <p:cNvPr id="5216" name="Group 96"/>
            <p:cNvGrpSpPr>
              <a:grpSpLocks/>
            </p:cNvGrpSpPr>
            <p:nvPr/>
          </p:nvGrpSpPr>
          <p:grpSpPr bwMode="auto">
            <a:xfrm rot="1774290" flipH="1">
              <a:off x="1725" y="1860"/>
              <a:ext cx="2453" cy="1418"/>
              <a:chOff x="2535" y="1215"/>
              <a:chExt cx="2453" cy="1418"/>
            </a:xfrm>
          </p:grpSpPr>
          <p:sp>
            <p:nvSpPr>
              <p:cNvPr id="5217" name="Oval 97"/>
              <p:cNvSpPr>
                <a:spLocks noChangeArrowheads="1"/>
              </p:cNvSpPr>
              <p:nvPr/>
            </p:nvSpPr>
            <p:spPr bwMode="auto">
              <a:xfrm>
                <a:off x="2535" y="2250"/>
                <a:ext cx="143" cy="143"/>
              </a:xfrm>
              <a:prstGeom prst="ellipse">
                <a:avLst/>
              </a:prstGeom>
              <a:solidFill>
                <a:srgbClr val="000000"/>
              </a:solidFill>
              <a:ln w="9525">
                <a:solidFill>
                  <a:srgbClr val="000000"/>
                </a:solidFill>
                <a:round/>
                <a:headEnd/>
                <a:tailEnd/>
              </a:ln>
            </p:spPr>
            <p:txBody>
              <a:bodyPr/>
              <a:lstStyle/>
              <a:p>
                <a:endParaRPr lang="en-US"/>
              </a:p>
            </p:txBody>
          </p:sp>
          <p:sp>
            <p:nvSpPr>
              <p:cNvPr id="5218" name="Oval 98"/>
              <p:cNvSpPr>
                <a:spLocks noChangeArrowheads="1"/>
              </p:cNvSpPr>
              <p:nvPr/>
            </p:nvSpPr>
            <p:spPr bwMode="auto">
              <a:xfrm>
                <a:off x="2775" y="2490"/>
                <a:ext cx="143" cy="143"/>
              </a:xfrm>
              <a:prstGeom prst="ellipse">
                <a:avLst/>
              </a:prstGeom>
              <a:solidFill>
                <a:srgbClr val="000000"/>
              </a:solidFill>
              <a:ln w="9525">
                <a:solidFill>
                  <a:srgbClr val="000000"/>
                </a:solidFill>
                <a:round/>
                <a:headEnd/>
                <a:tailEnd/>
              </a:ln>
            </p:spPr>
            <p:txBody>
              <a:bodyPr/>
              <a:lstStyle/>
              <a:p>
                <a:endParaRPr lang="en-US"/>
              </a:p>
            </p:txBody>
          </p:sp>
          <p:sp>
            <p:nvSpPr>
              <p:cNvPr id="5219" name="Oval 99"/>
              <p:cNvSpPr>
                <a:spLocks noChangeArrowheads="1"/>
              </p:cNvSpPr>
              <p:nvPr/>
            </p:nvSpPr>
            <p:spPr bwMode="auto">
              <a:xfrm>
                <a:off x="3075" y="2145"/>
                <a:ext cx="143" cy="143"/>
              </a:xfrm>
              <a:prstGeom prst="ellipse">
                <a:avLst/>
              </a:prstGeom>
              <a:solidFill>
                <a:srgbClr val="000000"/>
              </a:solidFill>
              <a:ln w="9525">
                <a:solidFill>
                  <a:srgbClr val="000000"/>
                </a:solidFill>
                <a:round/>
                <a:headEnd/>
                <a:tailEnd/>
              </a:ln>
            </p:spPr>
            <p:txBody>
              <a:bodyPr/>
              <a:lstStyle/>
              <a:p>
                <a:endParaRPr lang="en-US"/>
              </a:p>
            </p:txBody>
          </p:sp>
          <p:sp>
            <p:nvSpPr>
              <p:cNvPr id="5220" name="Oval 100"/>
              <p:cNvSpPr>
                <a:spLocks noChangeArrowheads="1"/>
              </p:cNvSpPr>
              <p:nvPr/>
            </p:nvSpPr>
            <p:spPr bwMode="auto">
              <a:xfrm>
                <a:off x="3375" y="1800"/>
                <a:ext cx="143" cy="143"/>
              </a:xfrm>
              <a:prstGeom prst="ellipse">
                <a:avLst/>
              </a:prstGeom>
              <a:solidFill>
                <a:srgbClr val="000000"/>
              </a:solidFill>
              <a:ln w="9525">
                <a:solidFill>
                  <a:srgbClr val="000000"/>
                </a:solidFill>
                <a:round/>
                <a:headEnd/>
                <a:tailEnd/>
              </a:ln>
            </p:spPr>
            <p:txBody>
              <a:bodyPr/>
              <a:lstStyle/>
              <a:p>
                <a:endParaRPr lang="en-US"/>
              </a:p>
            </p:txBody>
          </p:sp>
          <p:sp>
            <p:nvSpPr>
              <p:cNvPr id="5221" name="Oval 101"/>
              <p:cNvSpPr>
                <a:spLocks noChangeArrowheads="1"/>
              </p:cNvSpPr>
              <p:nvPr/>
            </p:nvSpPr>
            <p:spPr bwMode="auto">
              <a:xfrm>
                <a:off x="3840" y="2280"/>
                <a:ext cx="143" cy="143"/>
              </a:xfrm>
              <a:prstGeom prst="ellipse">
                <a:avLst/>
              </a:prstGeom>
              <a:solidFill>
                <a:srgbClr val="000000"/>
              </a:solidFill>
              <a:ln w="9525">
                <a:solidFill>
                  <a:srgbClr val="000000"/>
                </a:solidFill>
                <a:round/>
                <a:headEnd/>
                <a:tailEnd/>
              </a:ln>
            </p:spPr>
            <p:txBody>
              <a:bodyPr/>
              <a:lstStyle/>
              <a:p>
                <a:endParaRPr lang="en-US"/>
              </a:p>
            </p:txBody>
          </p:sp>
          <p:sp>
            <p:nvSpPr>
              <p:cNvPr id="5222" name="Oval 102"/>
              <p:cNvSpPr>
                <a:spLocks noChangeArrowheads="1"/>
              </p:cNvSpPr>
              <p:nvPr/>
            </p:nvSpPr>
            <p:spPr bwMode="auto">
              <a:xfrm>
                <a:off x="3930" y="1785"/>
                <a:ext cx="143" cy="143"/>
              </a:xfrm>
              <a:prstGeom prst="ellipse">
                <a:avLst/>
              </a:prstGeom>
              <a:solidFill>
                <a:srgbClr val="000000"/>
              </a:solidFill>
              <a:ln w="9525">
                <a:solidFill>
                  <a:srgbClr val="000000"/>
                </a:solidFill>
                <a:round/>
                <a:headEnd/>
                <a:tailEnd/>
              </a:ln>
            </p:spPr>
            <p:txBody>
              <a:bodyPr/>
              <a:lstStyle/>
              <a:p>
                <a:endParaRPr lang="en-US"/>
              </a:p>
            </p:txBody>
          </p:sp>
          <p:sp>
            <p:nvSpPr>
              <p:cNvPr id="5223" name="Oval 103"/>
              <p:cNvSpPr>
                <a:spLocks noChangeArrowheads="1"/>
              </p:cNvSpPr>
              <p:nvPr/>
            </p:nvSpPr>
            <p:spPr bwMode="auto">
              <a:xfrm>
                <a:off x="3960" y="1215"/>
                <a:ext cx="143" cy="143"/>
              </a:xfrm>
              <a:prstGeom prst="ellipse">
                <a:avLst/>
              </a:prstGeom>
              <a:solidFill>
                <a:srgbClr val="000000"/>
              </a:solidFill>
              <a:ln w="9525">
                <a:solidFill>
                  <a:srgbClr val="000000"/>
                </a:solidFill>
                <a:round/>
                <a:headEnd/>
                <a:tailEnd/>
              </a:ln>
            </p:spPr>
            <p:txBody>
              <a:bodyPr/>
              <a:lstStyle/>
              <a:p>
                <a:endParaRPr lang="en-US"/>
              </a:p>
            </p:txBody>
          </p:sp>
          <p:sp>
            <p:nvSpPr>
              <p:cNvPr id="5224" name="Oval 104"/>
              <p:cNvSpPr>
                <a:spLocks noChangeArrowheads="1"/>
              </p:cNvSpPr>
              <p:nvPr/>
            </p:nvSpPr>
            <p:spPr bwMode="auto">
              <a:xfrm>
                <a:off x="4845" y="1770"/>
                <a:ext cx="143" cy="143"/>
              </a:xfrm>
              <a:prstGeom prst="ellipse">
                <a:avLst/>
              </a:prstGeom>
              <a:solidFill>
                <a:srgbClr val="000000"/>
              </a:solidFill>
              <a:ln w="9525">
                <a:solidFill>
                  <a:srgbClr val="000000"/>
                </a:solidFill>
                <a:round/>
                <a:headEnd/>
                <a:tailEnd/>
              </a:ln>
            </p:spPr>
            <p:txBody>
              <a:bodyPr/>
              <a:lstStyle/>
              <a:p>
                <a:endParaRPr lang="en-US"/>
              </a:p>
            </p:txBody>
          </p:sp>
          <p:sp>
            <p:nvSpPr>
              <p:cNvPr id="5225" name="Oval 105"/>
              <p:cNvSpPr>
                <a:spLocks noChangeArrowheads="1"/>
              </p:cNvSpPr>
              <p:nvPr/>
            </p:nvSpPr>
            <p:spPr bwMode="auto">
              <a:xfrm>
                <a:off x="4395" y="2220"/>
                <a:ext cx="143" cy="143"/>
              </a:xfrm>
              <a:prstGeom prst="ellipse">
                <a:avLst/>
              </a:prstGeom>
              <a:solidFill>
                <a:srgbClr val="000000"/>
              </a:solidFill>
              <a:ln w="9525">
                <a:solidFill>
                  <a:srgbClr val="000000"/>
                </a:solidFill>
                <a:round/>
                <a:headEnd/>
                <a:tailEnd/>
              </a:ln>
            </p:spPr>
            <p:txBody>
              <a:bodyPr/>
              <a:lstStyle/>
              <a:p>
                <a:endParaRPr lang="en-US"/>
              </a:p>
            </p:txBody>
          </p:sp>
          <p:sp>
            <p:nvSpPr>
              <p:cNvPr id="5226" name="Line 106"/>
              <p:cNvSpPr>
                <a:spLocks noChangeShapeType="1"/>
              </p:cNvSpPr>
              <p:nvPr/>
            </p:nvSpPr>
            <p:spPr bwMode="auto">
              <a:xfrm>
                <a:off x="4080" y="1320"/>
                <a:ext cx="780" cy="495"/>
              </a:xfrm>
              <a:prstGeom prst="line">
                <a:avLst/>
              </a:prstGeom>
              <a:noFill/>
              <a:ln w="952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5227" name="Line 107"/>
              <p:cNvSpPr>
                <a:spLocks noChangeShapeType="1"/>
              </p:cNvSpPr>
              <p:nvPr/>
            </p:nvSpPr>
            <p:spPr bwMode="auto">
              <a:xfrm flipH="1">
                <a:off x="4500" y="1905"/>
                <a:ext cx="420" cy="345"/>
              </a:xfrm>
              <a:prstGeom prst="line">
                <a:avLst/>
              </a:prstGeom>
              <a:noFill/>
              <a:ln w="952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5228" name="Line 108"/>
              <p:cNvSpPr>
                <a:spLocks noChangeShapeType="1"/>
              </p:cNvSpPr>
              <p:nvPr/>
            </p:nvSpPr>
            <p:spPr bwMode="auto">
              <a:xfrm flipH="1">
                <a:off x="3960" y="2310"/>
                <a:ext cx="450" cy="60"/>
              </a:xfrm>
              <a:prstGeom prst="line">
                <a:avLst/>
              </a:prstGeom>
              <a:noFill/>
              <a:ln w="952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5229" name="Line 109"/>
              <p:cNvSpPr>
                <a:spLocks noChangeShapeType="1"/>
              </p:cNvSpPr>
              <p:nvPr/>
            </p:nvSpPr>
            <p:spPr bwMode="auto">
              <a:xfrm flipH="1">
                <a:off x="3915" y="1890"/>
                <a:ext cx="60" cy="390"/>
              </a:xfrm>
              <a:prstGeom prst="line">
                <a:avLst/>
              </a:prstGeom>
              <a:noFill/>
              <a:ln w="952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5230" name="Line 110"/>
              <p:cNvSpPr>
                <a:spLocks noChangeShapeType="1"/>
              </p:cNvSpPr>
              <p:nvPr/>
            </p:nvSpPr>
            <p:spPr bwMode="auto">
              <a:xfrm>
                <a:off x="4065" y="1860"/>
                <a:ext cx="780" cy="0"/>
              </a:xfrm>
              <a:prstGeom prst="line">
                <a:avLst/>
              </a:prstGeom>
              <a:noFill/>
              <a:ln w="952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5231" name="Line 111"/>
              <p:cNvSpPr>
                <a:spLocks noChangeShapeType="1"/>
              </p:cNvSpPr>
              <p:nvPr/>
            </p:nvSpPr>
            <p:spPr bwMode="auto">
              <a:xfrm flipH="1">
                <a:off x="3990" y="1320"/>
                <a:ext cx="15" cy="495"/>
              </a:xfrm>
              <a:prstGeom prst="line">
                <a:avLst/>
              </a:prstGeom>
              <a:noFill/>
              <a:ln w="952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5232" name="Line 112"/>
              <p:cNvSpPr>
                <a:spLocks noChangeShapeType="1"/>
              </p:cNvSpPr>
              <p:nvPr/>
            </p:nvSpPr>
            <p:spPr bwMode="auto">
              <a:xfrm flipH="1">
                <a:off x="3540" y="1290"/>
                <a:ext cx="465" cy="555"/>
              </a:xfrm>
              <a:prstGeom prst="line">
                <a:avLst/>
              </a:prstGeom>
              <a:noFill/>
              <a:ln w="952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5233" name="Line 113"/>
              <p:cNvSpPr>
                <a:spLocks noChangeShapeType="1"/>
              </p:cNvSpPr>
              <p:nvPr/>
            </p:nvSpPr>
            <p:spPr bwMode="auto">
              <a:xfrm flipH="1" flipV="1">
                <a:off x="3225" y="2250"/>
                <a:ext cx="675" cy="135"/>
              </a:xfrm>
              <a:prstGeom prst="line">
                <a:avLst/>
              </a:prstGeom>
              <a:noFill/>
              <a:ln w="952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5234" name="Line 114"/>
              <p:cNvSpPr>
                <a:spLocks noChangeShapeType="1"/>
              </p:cNvSpPr>
              <p:nvPr/>
            </p:nvSpPr>
            <p:spPr bwMode="auto">
              <a:xfrm flipH="1">
                <a:off x="2910" y="2295"/>
                <a:ext cx="195" cy="225"/>
              </a:xfrm>
              <a:prstGeom prst="line">
                <a:avLst/>
              </a:prstGeom>
              <a:noFill/>
              <a:ln w="952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5235" name="Line 115"/>
              <p:cNvSpPr>
                <a:spLocks noChangeShapeType="1"/>
              </p:cNvSpPr>
              <p:nvPr/>
            </p:nvSpPr>
            <p:spPr bwMode="auto">
              <a:xfrm flipV="1">
                <a:off x="2685" y="2235"/>
                <a:ext cx="450" cy="75"/>
              </a:xfrm>
              <a:prstGeom prst="line">
                <a:avLst/>
              </a:prstGeom>
              <a:noFill/>
              <a:ln w="952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5236" name="Line 116"/>
              <p:cNvSpPr>
                <a:spLocks noChangeShapeType="1"/>
              </p:cNvSpPr>
              <p:nvPr/>
            </p:nvSpPr>
            <p:spPr bwMode="auto">
              <a:xfrm flipH="1" flipV="1">
                <a:off x="2655" y="2385"/>
                <a:ext cx="180" cy="150"/>
              </a:xfrm>
              <a:prstGeom prst="line">
                <a:avLst/>
              </a:prstGeom>
              <a:noFill/>
              <a:ln w="952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grpSp>
        <p:grpSp>
          <p:nvGrpSpPr>
            <p:cNvPr id="5237" name="Group 117"/>
            <p:cNvGrpSpPr>
              <a:grpSpLocks/>
            </p:cNvGrpSpPr>
            <p:nvPr/>
          </p:nvGrpSpPr>
          <p:grpSpPr bwMode="auto">
            <a:xfrm rot="5400000">
              <a:off x="3105" y="1650"/>
              <a:ext cx="2453" cy="1418"/>
              <a:chOff x="2535" y="1215"/>
              <a:chExt cx="2453" cy="1418"/>
            </a:xfrm>
          </p:grpSpPr>
          <p:sp>
            <p:nvSpPr>
              <p:cNvPr id="5238" name="Oval 118"/>
              <p:cNvSpPr>
                <a:spLocks noChangeArrowheads="1"/>
              </p:cNvSpPr>
              <p:nvPr/>
            </p:nvSpPr>
            <p:spPr bwMode="auto">
              <a:xfrm>
                <a:off x="2535" y="2250"/>
                <a:ext cx="143" cy="143"/>
              </a:xfrm>
              <a:prstGeom prst="ellipse">
                <a:avLst/>
              </a:prstGeom>
              <a:solidFill>
                <a:srgbClr val="000000"/>
              </a:solidFill>
              <a:ln w="9525">
                <a:solidFill>
                  <a:srgbClr val="000000"/>
                </a:solidFill>
                <a:round/>
                <a:headEnd/>
                <a:tailEnd/>
              </a:ln>
            </p:spPr>
            <p:txBody>
              <a:bodyPr/>
              <a:lstStyle/>
              <a:p>
                <a:endParaRPr lang="en-US"/>
              </a:p>
            </p:txBody>
          </p:sp>
          <p:sp>
            <p:nvSpPr>
              <p:cNvPr id="5239" name="Oval 119"/>
              <p:cNvSpPr>
                <a:spLocks noChangeArrowheads="1"/>
              </p:cNvSpPr>
              <p:nvPr/>
            </p:nvSpPr>
            <p:spPr bwMode="auto">
              <a:xfrm>
                <a:off x="2775" y="2490"/>
                <a:ext cx="143" cy="143"/>
              </a:xfrm>
              <a:prstGeom prst="ellipse">
                <a:avLst/>
              </a:prstGeom>
              <a:solidFill>
                <a:srgbClr val="000000"/>
              </a:solidFill>
              <a:ln w="9525">
                <a:solidFill>
                  <a:srgbClr val="000000"/>
                </a:solidFill>
                <a:round/>
                <a:headEnd/>
                <a:tailEnd/>
              </a:ln>
            </p:spPr>
            <p:txBody>
              <a:bodyPr/>
              <a:lstStyle/>
              <a:p>
                <a:endParaRPr lang="en-US"/>
              </a:p>
            </p:txBody>
          </p:sp>
          <p:sp>
            <p:nvSpPr>
              <p:cNvPr id="5240" name="Oval 120"/>
              <p:cNvSpPr>
                <a:spLocks noChangeArrowheads="1"/>
              </p:cNvSpPr>
              <p:nvPr/>
            </p:nvSpPr>
            <p:spPr bwMode="auto">
              <a:xfrm>
                <a:off x="3075" y="2145"/>
                <a:ext cx="143" cy="143"/>
              </a:xfrm>
              <a:prstGeom prst="ellipse">
                <a:avLst/>
              </a:prstGeom>
              <a:solidFill>
                <a:srgbClr val="000000"/>
              </a:solidFill>
              <a:ln w="9525">
                <a:solidFill>
                  <a:srgbClr val="000000"/>
                </a:solidFill>
                <a:round/>
                <a:headEnd/>
                <a:tailEnd/>
              </a:ln>
            </p:spPr>
            <p:txBody>
              <a:bodyPr/>
              <a:lstStyle/>
              <a:p>
                <a:endParaRPr lang="en-US"/>
              </a:p>
            </p:txBody>
          </p:sp>
          <p:sp>
            <p:nvSpPr>
              <p:cNvPr id="5241" name="Oval 121"/>
              <p:cNvSpPr>
                <a:spLocks noChangeArrowheads="1"/>
              </p:cNvSpPr>
              <p:nvPr/>
            </p:nvSpPr>
            <p:spPr bwMode="auto">
              <a:xfrm>
                <a:off x="3375" y="1800"/>
                <a:ext cx="143" cy="143"/>
              </a:xfrm>
              <a:prstGeom prst="ellipse">
                <a:avLst/>
              </a:prstGeom>
              <a:solidFill>
                <a:srgbClr val="000000"/>
              </a:solidFill>
              <a:ln w="9525">
                <a:solidFill>
                  <a:srgbClr val="000000"/>
                </a:solidFill>
                <a:round/>
                <a:headEnd/>
                <a:tailEnd/>
              </a:ln>
            </p:spPr>
            <p:txBody>
              <a:bodyPr/>
              <a:lstStyle/>
              <a:p>
                <a:endParaRPr lang="en-US"/>
              </a:p>
            </p:txBody>
          </p:sp>
          <p:sp>
            <p:nvSpPr>
              <p:cNvPr id="5242" name="Oval 122"/>
              <p:cNvSpPr>
                <a:spLocks noChangeArrowheads="1"/>
              </p:cNvSpPr>
              <p:nvPr/>
            </p:nvSpPr>
            <p:spPr bwMode="auto">
              <a:xfrm>
                <a:off x="3840" y="2280"/>
                <a:ext cx="143" cy="143"/>
              </a:xfrm>
              <a:prstGeom prst="ellipse">
                <a:avLst/>
              </a:prstGeom>
              <a:solidFill>
                <a:srgbClr val="000000"/>
              </a:solidFill>
              <a:ln w="9525">
                <a:solidFill>
                  <a:srgbClr val="000000"/>
                </a:solidFill>
                <a:round/>
                <a:headEnd/>
                <a:tailEnd/>
              </a:ln>
            </p:spPr>
            <p:txBody>
              <a:bodyPr/>
              <a:lstStyle/>
              <a:p>
                <a:endParaRPr lang="en-US"/>
              </a:p>
            </p:txBody>
          </p:sp>
          <p:sp>
            <p:nvSpPr>
              <p:cNvPr id="5243" name="Oval 123"/>
              <p:cNvSpPr>
                <a:spLocks noChangeArrowheads="1"/>
              </p:cNvSpPr>
              <p:nvPr/>
            </p:nvSpPr>
            <p:spPr bwMode="auto">
              <a:xfrm>
                <a:off x="3930" y="1785"/>
                <a:ext cx="143" cy="143"/>
              </a:xfrm>
              <a:prstGeom prst="ellipse">
                <a:avLst/>
              </a:prstGeom>
              <a:solidFill>
                <a:srgbClr val="000000"/>
              </a:solidFill>
              <a:ln w="9525">
                <a:solidFill>
                  <a:srgbClr val="000000"/>
                </a:solidFill>
                <a:round/>
                <a:headEnd/>
                <a:tailEnd/>
              </a:ln>
            </p:spPr>
            <p:txBody>
              <a:bodyPr/>
              <a:lstStyle/>
              <a:p>
                <a:endParaRPr lang="en-US"/>
              </a:p>
            </p:txBody>
          </p:sp>
          <p:sp>
            <p:nvSpPr>
              <p:cNvPr id="5244" name="Oval 124"/>
              <p:cNvSpPr>
                <a:spLocks noChangeArrowheads="1"/>
              </p:cNvSpPr>
              <p:nvPr/>
            </p:nvSpPr>
            <p:spPr bwMode="auto">
              <a:xfrm>
                <a:off x="3960" y="1215"/>
                <a:ext cx="143" cy="143"/>
              </a:xfrm>
              <a:prstGeom prst="ellipse">
                <a:avLst/>
              </a:prstGeom>
              <a:solidFill>
                <a:srgbClr val="000000"/>
              </a:solidFill>
              <a:ln w="9525">
                <a:solidFill>
                  <a:srgbClr val="000000"/>
                </a:solidFill>
                <a:round/>
                <a:headEnd/>
                <a:tailEnd/>
              </a:ln>
            </p:spPr>
            <p:txBody>
              <a:bodyPr/>
              <a:lstStyle/>
              <a:p>
                <a:endParaRPr lang="en-US"/>
              </a:p>
            </p:txBody>
          </p:sp>
          <p:sp>
            <p:nvSpPr>
              <p:cNvPr id="5245" name="Oval 125"/>
              <p:cNvSpPr>
                <a:spLocks noChangeArrowheads="1"/>
              </p:cNvSpPr>
              <p:nvPr/>
            </p:nvSpPr>
            <p:spPr bwMode="auto">
              <a:xfrm>
                <a:off x="4845" y="1770"/>
                <a:ext cx="143" cy="143"/>
              </a:xfrm>
              <a:prstGeom prst="ellipse">
                <a:avLst/>
              </a:prstGeom>
              <a:solidFill>
                <a:srgbClr val="000000"/>
              </a:solidFill>
              <a:ln w="9525">
                <a:solidFill>
                  <a:srgbClr val="000000"/>
                </a:solidFill>
                <a:round/>
                <a:headEnd/>
                <a:tailEnd/>
              </a:ln>
            </p:spPr>
            <p:txBody>
              <a:bodyPr/>
              <a:lstStyle/>
              <a:p>
                <a:endParaRPr lang="en-US"/>
              </a:p>
            </p:txBody>
          </p:sp>
          <p:sp>
            <p:nvSpPr>
              <p:cNvPr id="5246" name="Oval 126"/>
              <p:cNvSpPr>
                <a:spLocks noChangeArrowheads="1"/>
              </p:cNvSpPr>
              <p:nvPr/>
            </p:nvSpPr>
            <p:spPr bwMode="auto">
              <a:xfrm>
                <a:off x="4395" y="2220"/>
                <a:ext cx="143" cy="143"/>
              </a:xfrm>
              <a:prstGeom prst="ellipse">
                <a:avLst/>
              </a:prstGeom>
              <a:solidFill>
                <a:srgbClr val="000000"/>
              </a:solidFill>
              <a:ln w="9525">
                <a:solidFill>
                  <a:srgbClr val="000000"/>
                </a:solidFill>
                <a:round/>
                <a:headEnd/>
                <a:tailEnd/>
              </a:ln>
            </p:spPr>
            <p:txBody>
              <a:bodyPr/>
              <a:lstStyle/>
              <a:p>
                <a:endParaRPr lang="en-US"/>
              </a:p>
            </p:txBody>
          </p:sp>
          <p:sp>
            <p:nvSpPr>
              <p:cNvPr id="5247" name="Line 127"/>
              <p:cNvSpPr>
                <a:spLocks noChangeShapeType="1"/>
              </p:cNvSpPr>
              <p:nvPr/>
            </p:nvSpPr>
            <p:spPr bwMode="auto">
              <a:xfrm>
                <a:off x="4080" y="1320"/>
                <a:ext cx="780" cy="495"/>
              </a:xfrm>
              <a:prstGeom prst="line">
                <a:avLst/>
              </a:prstGeom>
              <a:noFill/>
              <a:ln w="952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5248" name="Line 128"/>
              <p:cNvSpPr>
                <a:spLocks noChangeShapeType="1"/>
              </p:cNvSpPr>
              <p:nvPr/>
            </p:nvSpPr>
            <p:spPr bwMode="auto">
              <a:xfrm flipH="1">
                <a:off x="4500" y="1905"/>
                <a:ext cx="420" cy="345"/>
              </a:xfrm>
              <a:prstGeom prst="line">
                <a:avLst/>
              </a:prstGeom>
              <a:noFill/>
              <a:ln w="952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5249" name="Line 129"/>
              <p:cNvSpPr>
                <a:spLocks noChangeShapeType="1"/>
              </p:cNvSpPr>
              <p:nvPr/>
            </p:nvSpPr>
            <p:spPr bwMode="auto">
              <a:xfrm flipH="1">
                <a:off x="3960" y="2310"/>
                <a:ext cx="450" cy="60"/>
              </a:xfrm>
              <a:prstGeom prst="line">
                <a:avLst/>
              </a:prstGeom>
              <a:noFill/>
              <a:ln w="952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5250" name="Line 130"/>
              <p:cNvSpPr>
                <a:spLocks noChangeShapeType="1"/>
              </p:cNvSpPr>
              <p:nvPr/>
            </p:nvSpPr>
            <p:spPr bwMode="auto">
              <a:xfrm flipH="1">
                <a:off x="3915" y="1890"/>
                <a:ext cx="60" cy="390"/>
              </a:xfrm>
              <a:prstGeom prst="line">
                <a:avLst/>
              </a:prstGeom>
              <a:noFill/>
              <a:ln w="952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5251" name="Line 131"/>
              <p:cNvSpPr>
                <a:spLocks noChangeShapeType="1"/>
              </p:cNvSpPr>
              <p:nvPr/>
            </p:nvSpPr>
            <p:spPr bwMode="auto">
              <a:xfrm>
                <a:off x="4065" y="1860"/>
                <a:ext cx="780" cy="0"/>
              </a:xfrm>
              <a:prstGeom prst="line">
                <a:avLst/>
              </a:prstGeom>
              <a:noFill/>
              <a:ln w="952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5252" name="Line 132"/>
              <p:cNvSpPr>
                <a:spLocks noChangeShapeType="1"/>
              </p:cNvSpPr>
              <p:nvPr/>
            </p:nvSpPr>
            <p:spPr bwMode="auto">
              <a:xfrm flipH="1">
                <a:off x="3990" y="1320"/>
                <a:ext cx="15" cy="495"/>
              </a:xfrm>
              <a:prstGeom prst="line">
                <a:avLst/>
              </a:prstGeom>
              <a:noFill/>
              <a:ln w="952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5253" name="Line 133"/>
              <p:cNvSpPr>
                <a:spLocks noChangeShapeType="1"/>
              </p:cNvSpPr>
              <p:nvPr/>
            </p:nvSpPr>
            <p:spPr bwMode="auto">
              <a:xfrm flipH="1">
                <a:off x="3540" y="1290"/>
                <a:ext cx="465" cy="555"/>
              </a:xfrm>
              <a:prstGeom prst="line">
                <a:avLst/>
              </a:prstGeom>
              <a:noFill/>
              <a:ln w="952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5254" name="Line 134"/>
              <p:cNvSpPr>
                <a:spLocks noChangeShapeType="1"/>
              </p:cNvSpPr>
              <p:nvPr/>
            </p:nvSpPr>
            <p:spPr bwMode="auto">
              <a:xfrm flipH="1" flipV="1">
                <a:off x="3225" y="2250"/>
                <a:ext cx="675" cy="135"/>
              </a:xfrm>
              <a:prstGeom prst="line">
                <a:avLst/>
              </a:prstGeom>
              <a:noFill/>
              <a:ln w="952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5255" name="Line 135"/>
              <p:cNvSpPr>
                <a:spLocks noChangeShapeType="1"/>
              </p:cNvSpPr>
              <p:nvPr/>
            </p:nvSpPr>
            <p:spPr bwMode="auto">
              <a:xfrm flipH="1">
                <a:off x="2910" y="2295"/>
                <a:ext cx="195" cy="225"/>
              </a:xfrm>
              <a:prstGeom prst="line">
                <a:avLst/>
              </a:prstGeom>
              <a:noFill/>
              <a:ln w="952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5256" name="Line 136"/>
              <p:cNvSpPr>
                <a:spLocks noChangeShapeType="1"/>
              </p:cNvSpPr>
              <p:nvPr/>
            </p:nvSpPr>
            <p:spPr bwMode="auto">
              <a:xfrm flipV="1">
                <a:off x="2685" y="2235"/>
                <a:ext cx="450" cy="75"/>
              </a:xfrm>
              <a:prstGeom prst="line">
                <a:avLst/>
              </a:prstGeom>
              <a:noFill/>
              <a:ln w="952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5257" name="Line 137"/>
              <p:cNvSpPr>
                <a:spLocks noChangeShapeType="1"/>
              </p:cNvSpPr>
              <p:nvPr/>
            </p:nvSpPr>
            <p:spPr bwMode="auto">
              <a:xfrm flipH="1" flipV="1">
                <a:off x="2655" y="2385"/>
                <a:ext cx="180" cy="150"/>
              </a:xfrm>
              <a:prstGeom prst="line">
                <a:avLst/>
              </a:prstGeom>
              <a:noFill/>
              <a:ln w="952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grpSp>
        <p:grpSp>
          <p:nvGrpSpPr>
            <p:cNvPr id="5258" name="Group 138"/>
            <p:cNvGrpSpPr>
              <a:grpSpLocks/>
            </p:cNvGrpSpPr>
            <p:nvPr/>
          </p:nvGrpSpPr>
          <p:grpSpPr bwMode="auto">
            <a:xfrm flipV="1">
              <a:off x="2625" y="3435"/>
              <a:ext cx="2453" cy="1418"/>
              <a:chOff x="2535" y="1215"/>
              <a:chExt cx="2453" cy="1418"/>
            </a:xfrm>
          </p:grpSpPr>
          <p:sp>
            <p:nvSpPr>
              <p:cNvPr id="5259" name="Oval 139"/>
              <p:cNvSpPr>
                <a:spLocks noChangeArrowheads="1"/>
              </p:cNvSpPr>
              <p:nvPr/>
            </p:nvSpPr>
            <p:spPr bwMode="auto">
              <a:xfrm>
                <a:off x="2535" y="2250"/>
                <a:ext cx="143" cy="143"/>
              </a:xfrm>
              <a:prstGeom prst="ellipse">
                <a:avLst/>
              </a:prstGeom>
              <a:solidFill>
                <a:srgbClr val="000000"/>
              </a:solidFill>
              <a:ln w="9525">
                <a:solidFill>
                  <a:srgbClr val="000000"/>
                </a:solidFill>
                <a:round/>
                <a:headEnd/>
                <a:tailEnd/>
              </a:ln>
            </p:spPr>
            <p:txBody>
              <a:bodyPr/>
              <a:lstStyle/>
              <a:p>
                <a:endParaRPr lang="en-US"/>
              </a:p>
            </p:txBody>
          </p:sp>
          <p:sp>
            <p:nvSpPr>
              <p:cNvPr id="5260" name="Oval 140"/>
              <p:cNvSpPr>
                <a:spLocks noChangeArrowheads="1"/>
              </p:cNvSpPr>
              <p:nvPr/>
            </p:nvSpPr>
            <p:spPr bwMode="auto">
              <a:xfrm>
                <a:off x="2775" y="2490"/>
                <a:ext cx="143" cy="143"/>
              </a:xfrm>
              <a:prstGeom prst="ellipse">
                <a:avLst/>
              </a:prstGeom>
              <a:solidFill>
                <a:srgbClr val="000000"/>
              </a:solidFill>
              <a:ln w="9525">
                <a:solidFill>
                  <a:srgbClr val="000000"/>
                </a:solidFill>
                <a:round/>
                <a:headEnd/>
                <a:tailEnd/>
              </a:ln>
            </p:spPr>
            <p:txBody>
              <a:bodyPr/>
              <a:lstStyle/>
              <a:p>
                <a:endParaRPr lang="en-US"/>
              </a:p>
            </p:txBody>
          </p:sp>
          <p:sp>
            <p:nvSpPr>
              <p:cNvPr id="5261" name="Oval 141"/>
              <p:cNvSpPr>
                <a:spLocks noChangeArrowheads="1"/>
              </p:cNvSpPr>
              <p:nvPr/>
            </p:nvSpPr>
            <p:spPr bwMode="auto">
              <a:xfrm>
                <a:off x="3075" y="2145"/>
                <a:ext cx="143" cy="143"/>
              </a:xfrm>
              <a:prstGeom prst="ellipse">
                <a:avLst/>
              </a:prstGeom>
              <a:solidFill>
                <a:srgbClr val="000000"/>
              </a:solidFill>
              <a:ln w="9525">
                <a:solidFill>
                  <a:srgbClr val="000000"/>
                </a:solidFill>
                <a:round/>
                <a:headEnd/>
                <a:tailEnd/>
              </a:ln>
            </p:spPr>
            <p:txBody>
              <a:bodyPr/>
              <a:lstStyle/>
              <a:p>
                <a:endParaRPr lang="en-US"/>
              </a:p>
            </p:txBody>
          </p:sp>
          <p:sp>
            <p:nvSpPr>
              <p:cNvPr id="5262" name="Oval 142"/>
              <p:cNvSpPr>
                <a:spLocks noChangeArrowheads="1"/>
              </p:cNvSpPr>
              <p:nvPr/>
            </p:nvSpPr>
            <p:spPr bwMode="auto">
              <a:xfrm>
                <a:off x="3375" y="1800"/>
                <a:ext cx="143" cy="143"/>
              </a:xfrm>
              <a:prstGeom prst="ellipse">
                <a:avLst/>
              </a:prstGeom>
              <a:solidFill>
                <a:srgbClr val="000000"/>
              </a:solidFill>
              <a:ln w="9525">
                <a:solidFill>
                  <a:srgbClr val="000000"/>
                </a:solidFill>
                <a:round/>
                <a:headEnd/>
                <a:tailEnd/>
              </a:ln>
            </p:spPr>
            <p:txBody>
              <a:bodyPr/>
              <a:lstStyle/>
              <a:p>
                <a:endParaRPr lang="en-US"/>
              </a:p>
            </p:txBody>
          </p:sp>
          <p:sp>
            <p:nvSpPr>
              <p:cNvPr id="5263" name="Oval 143"/>
              <p:cNvSpPr>
                <a:spLocks noChangeArrowheads="1"/>
              </p:cNvSpPr>
              <p:nvPr/>
            </p:nvSpPr>
            <p:spPr bwMode="auto">
              <a:xfrm>
                <a:off x="3840" y="2280"/>
                <a:ext cx="143" cy="143"/>
              </a:xfrm>
              <a:prstGeom prst="ellipse">
                <a:avLst/>
              </a:prstGeom>
              <a:solidFill>
                <a:srgbClr val="000000"/>
              </a:solidFill>
              <a:ln w="9525">
                <a:solidFill>
                  <a:srgbClr val="000000"/>
                </a:solidFill>
                <a:round/>
                <a:headEnd/>
                <a:tailEnd/>
              </a:ln>
            </p:spPr>
            <p:txBody>
              <a:bodyPr/>
              <a:lstStyle/>
              <a:p>
                <a:endParaRPr lang="en-US"/>
              </a:p>
            </p:txBody>
          </p:sp>
          <p:sp>
            <p:nvSpPr>
              <p:cNvPr id="5264" name="Oval 144"/>
              <p:cNvSpPr>
                <a:spLocks noChangeArrowheads="1"/>
              </p:cNvSpPr>
              <p:nvPr/>
            </p:nvSpPr>
            <p:spPr bwMode="auto">
              <a:xfrm>
                <a:off x="3930" y="1785"/>
                <a:ext cx="143" cy="143"/>
              </a:xfrm>
              <a:prstGeom prst="ellipse">
                <a:avLst/>
              </a:prstGeom>
              <a:solidFill>
                <a:srgbClr val="000000"/>
              </a:solidFill>
              <a:ln w="9525">
                <a:solidFill>
                  <a:srgbClr val="000000"/>
                </a:solidFill>
                <a:round/>
                <a:headEnd/>
                <a:tailEnd/>
              </a:ln>
            </p:spPr>
            <p:txBody>
              <a:bodyPr/>
              <a:lstStyle/>
              <a:p>
                <a:endParaRPr lang="en-US"/>
              </a:p>
            </p:txBody>
          </p:sp>
          <p:sp>
            <p:nvSpPr>
              <p:cNvPr id="5265" name="Oval 145"/>
              <p:cNvSpPr>
                <a:spLocks noChangeArrowheads="1"/>
              </p:cNvSpPr>
              <p:nvPr/>
            </p:nvSpPr>
            <p:spPr bwMode="auto">
              <a:xfrm>
                <a:off x="3960" y="1215"/>
                <a:ext cx="143" cy="143"/>
              </a:xfrm>
              <a:prstGeom prst="ellipse">
                <a:avLst/>
              </a:prstGeom>
              <a:solidFill>
                <a:srgbClr val="000000"/>
              </a:solidFill>
              <a:ln w="9525">
                <a:solidFill>
                  <a:srgbClr val="000000"/>
                </a:solidFill>
                <a:round/>
                <a:headEnd/>
                <a:tailEnd/>
              </a:ln>
            </p:spPr>
            <p:txBody>
              <a:bodyPr/>
              <a:lstStyle/>
              <a:p>
                <a:endParaRPr lang="en-US"/>
              </a:p>
            </p:txBody>
          </p:sp>
          <p:sp>
            <p:nvSpPr>
              <p:cNvPr id="5266" name="Oval 146"/>
              <p:cNvSpPr>
                <a:spLocks noChangeArrowheads="1"/>
              </p:cNvSpPr>
              <p:nvPr/>
            </p:nvSpPr>
            <p:spPr bwMode="auto">
              <a:xfrm>
                <a:off x="4845" y="1770"/>
                <a:ext cx="143" cy="143"/>
              </a:xfrm>
              <a:prstGeom prst="ellipse">
                <a:avLst/>
              </a:prstGeom>
              <a:solidFill>
                <a:srgbClr val="000000"/>
              </a:solidFill>
              <a:ln w="9525">
                <a:solidFill>
                  <a:srgbClr val="000000"/>
                </a:solidFill>
                <a:round/>
                <a:headEnd/>
                <a:tailEnd/>
              </a:ln>
            </p:spPr>
            <p:txBody>
              <a:bodyPr/>
              <a:lstStyle/>
              <a:p>
                <a:endParaRPr lang="en-US"/>
              </a:p>
            </p:txBody>
          </p:sp>
          <p:sp>
            <p:nvSpPr>
              <p:cNvPr id="5267" name="Oval 147"/>
              <p:cNvSpPr>
                <a:spLocks noChangeArrowheads="1"/>
              </p:cNvSpPr>
              <p:nvPr/>
            </p:nvSpPr>
            <p:spPr bwMode="auto">
              <a:xfrm>
                <a:off x="4395" y="2220"/>
                <a:ext cx="143" cy="143"/>
              </a:xfrm>
              <a:prstGeom prst="ellipse">
                <a:avLst/>
              </a:prstGeom>
              <a:solidFill>
                <a:srgbClr val="000000"/>
              </a:solidFill>
              <a:ln w="9525">
                <a:solidFill>
                  <a:srgbClr val="000000"/>
                </a:solidFill>
                <a:round/>
                <a:headEnd/>
                <a:tailEnd/>
              </a:ln>
            </p:spPr>
            <p:txBody>
              <a:bodyPr/>
              <a:lstStyle/>
              <a:p>
                <a:endParaRPr lang="en-US"/>
              </a:p>
            </p:txBody>
          </p:sp>
          <p:sp>
            <p:nvSpPr>
              <p:cNvPr id="5268" name="Line 148"/>
              <p:cNvSpPr>
                <a:spLocks noChangeShapeType="1"/>
              </p:cNvSpPr>
              <p:nvPr/>
            </p:nvSpPr>
            <p:spPr bwMode="auto">
              <a:xfrm>
                <a:off x="4080" y="1320"/>
                <a:ext cx="780" cy="495"/>
              </a:xfrm>
              <a:prstGeom prst="line">
                <a:avLst/>
              </a:prstGeom>
              <a:noFill/>
              <a:ln w="952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5269" name="Line 149"/>
              <p:cNvSpPr>
                <a:spLocks noChangeShapeType="1"/>
              </p:cNvSpPr>
              <p:nvPr/>
            </p:nvSpPr>
            <p:spPr bwMode="auto">
              <a:xfrm flipH="1">
                <a:off x="4500" y="1905"/>
                <a:ext cx="420" cy="345"/>
              </a:xfrm>
              <a:prstGeom prst="line">
                <a:avLst/>
              </a:prstGeom>
              <a:noFill/>
              <a:ln w="952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5270" name="Line 150"/>
              <p:cNvSpPr>
                <a:spLocks noChangeShapeType="1"/>
              </p:cNvSpPr>
              <p:nvPr/>
            </p:nvSpPr>
            <p:spPr bwMode="auto">
              <a:xfrm flipH="1">
                <a:off x="3960" y="2310"/>
                <a:ext cx="450" cy="60"/>
              </a:xfrm>
              <a:prstGeom prst="line">
                <a:avLst/>
              </a:prstGeom>
              <a:noFill/>
              <a:ln w="952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5271" name="Line 151"/>
              <p:cNvSpPr>
                <a:spLocks noChangeShapeType="1"/>
              </p:cNvSpPr>
              <p:nvPr/>
            </p:nvSpPr>
            <p:spPr bwMode="auto">
              <a:xfrm flipH="1">
                <a:off x="3915" y="1890"/>
                <a:ext cx="60" cy="390"/>
              </a:xfrm>
              <a:prstGeom prst="line">
                <a:avLst/>
              </a:prstGeom>
              <a:noFill/>
              <a:ln w="952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5272" name="Line 152"/>
              <p:cNvSpPr>
                <a:spLocks noChangeShapeType="1"/>
              </p:cNvSpPr>
              <p:nvPr/>
            </p:nvSpPr>
            <p:spPr bwMode="auto">
              <a:xfrm>
                <a:off x="4065" y="1860"/>
                <a:ext cx="780" cy="0"/>
              </a:xfrm>
              <a:prstGeom prst="line">
                <a:avLst/>
              </a:prstGeom>
              <a:noFill/>
              <a:ln w="952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5273" name="Line 153"/>
              <p:cNvSpPr>
                <a:spLocks noChangeShapeType="1"/>
              </p:cNvSpPr>
              <p:nvPr/>
            </p:nvSpPr>
            <p:spPr bwMode="auto">
              <a:xfrm flipH="1">
                <a:off x="3990" y="1320"/>
                <a:ext cx="15" cy="495"/>
              </a:xfrm>
              <a:prstGeom prst="line">
                <a:avLst/>
              </a:prstGeom>
              <a:noFill/>
              <a:ln w="952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5274" name="Line 154"/>
              <p:cNvSpPr>
                <a:spLocks noChangeShapeType="1"/>
              </p:cNvSpPr>
              <p:nvPr/>
            </p:nvSpPr>
            <p:spPr bwMode="auto">
              <a:xfrm flipH="1">
                <a:off x="3540" y="1290"/>
                <a:ext cx="465" cy="555"/>
              </a:xfrm>
              <a:prstGeom prst="line">
                <a:avLst/>
              </a:prstGeom>
              <a:noFill/>
              <a:ln w="952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5275" name="Line 155"/>
              <p:cNvSpPr>
                <a:spLocks noChangeShapeType="1"/>
              </p:cNvSpPr>
              <p:nvPr/>
            </p:nvSpPr>
            <p:spPr bwMode="auto">
              <a:xfrm flipH="1" flipV="1">
                <a:off x="3225" y="2250"/>
                <a:ext cx="675" cy="135"/>
              </a:xfrm>
              <a:prstGeom prst="line">
                <a:avLst/>
              </a:prstGeom>
              <a:noFill/>
              <a:ln w="952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5276" name="Line 156"/>
              <p:cNvSpPr>
                <a:spLocks noChangeShapeType="1"/>
              </p:cNvSpPr>
              <p:nvPr/>
            </p:nvSpPr>
            <p:spPr bwMode="auto">
              <a:xfrm flipH="1">
                <a:off x="2910" y="2295"/>
                <a:ext cx="195" cy="225"/>
              </a:xfrm>
              <a:prstGeom prst="line">
                <a:avLst/>
              </a:prstGeom>
              <a:noFill/>
              <a:ln w="952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5277" name="Line 157"/>
              <p:cNvSpPr>
                <a:spLocks noChangeShapeType="1"/>
              </p:cNvSpPr>
              <p:nvPr/>
            </p:nvSpPr>
            <p:spPr bwMode="auto">
              <a:xfrm flipV="1">
                <a:off x="2685" y="2235"/>
                <a:ext cx="450" cy="75"/>
              </a:xfrm>
              <a:prstGeom prst="line">
                <a:avLst/>
              </a:prstGeom>
              <a:noFill/>
              <a:ln w="952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5278" name="Line 158"/>
              <p:cNvSpPr>
                <a:spLocks noChangeShapeType="1"/>
              </p:cNvSpPr>
              <p:nvPr/>
            </p:nvSpPr>
            <p:spPr bwMode="auto">
              <a:xfrm flipH="1" flipV="1">
                <a:off x="2655" y="2385"/>
                <a:ext cx="180" cy="150"/>
              </a:xfrm>
              <a:prstGeom prst="line">
                <a:avLst/>
              </a:prstGeom>
              <a:noFill/>
              <a:ln w="952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grpSp>
        <p:sp>
          <p:nvSpPr>
            <p:cNvPr id="5279" name="Line 159"/>
            <p:cNvSpPr>
              <a:spLocks noChangeShapeType="1"/>
            </p:cNvSpPr>
            <p:nvPr/>
          </p:nvSpPr>
          <p:spPr bwMode="auto">
            <a:xfrm flipH="1">
              <a:off x="3105" y="1425"/>
              <a:ext cx="570" cy="405"/>
            </a:xfrm>
            <a:prstGeom prst="line">
              <a:avLst/>
            </a:prstGeom>
            <a:noFill/>
            <a:ln w="952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5280" name="Line 160"/>
            <p:cNvSpPr>
              <a:spLocks noChangeShapeType="1"/>
            </p:cNvSpPr>
            <p:nvPr/>
          </p:nvSpPr>
          <p:spPr bwMode="auto">
            <a:xfrm>
              <a:off x="4080" y="1785"/>
              <a:ext cx="225" cy="225"/>
            </a:xfrm>
            <a:prstGeom prst="line">
              <a:avLst/>
            </a:prstGeom>
            <a:noFill/>
            <a:ln w="952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5281" name="Line 161"/>
            <p:cNvSpPr>
              <a:spLocks noChangeShapeType="1"/>
            </p:cNvSpPr>
            <p:nvPr/>
          </p:nvSpPr>
          <p:spPr bwMode="auto">
            <a:xfrm flipH="1">
              <a:off x="3255" y="2550"/>
              <a:ext cx="615" cy="105"/>
            </a:xfrm>
            <a:prstGeom prst="line">
              <a:avLst/>
            </a:prstGeom>
            <a:noFill/>
            <a:ln w="952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5282" name="Line 162"/>
            <p:cNvSpPr>
              <a:spLocks noChangeShapeType="1"/>
            </p:cNvSpPr>
            <p:nvPr/>
          </p:nvSpPr>
          <p:spPr bwMode="auto">
            <a:xfrm flipH="1" flipV="1">
              <a:off x="3270" y="2700"/>
              <a:ext cx="630" cy="345"/>
            </a:xfrm>
            <a:prstGeom prst="line">
              <a:avLst/>
            </a:prstGeom>
            <a:noFill/>
            <a:ln w="952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5283" name="Line 163"/>
            <p:cNvSpPr>
              <a:spLocks noChangeShapeType="1"/>
            </p:cNvSpPr>
            <p:nvPr/>
          </p:nvSpPr>
          <p:spPr bwMode="auto">
            <a:xfrm flipV="1">
              <a:off x="3990" y="2055"/>
              <a:ext cx="390" cy="1665"/>
            </a:xfrm>
            <a:prstGeom prst="line">
              <a:avLst/>
            </a:prstGeom>
            <a:noFill/>
            <a:ln w="952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5284" name="Line 164"/>
            <p:cNvSpPr>
              <a:spLocks noChangeShapeType="1"/>
            </p:cNvSpPr>
            <p:nvPr/>
          </p:nvSpPr>
          <p:spPr bwMode="auto">
            <a:xfrm flipH="1" flipV="1">
              <a:off x="3300" y="3870"/>
              <a:ext cx="1710" cy="345"/>
            </a:xfrm>
            <a:prstGeom prst="line">
              <a:avLst/>
            </a:prstGeom>
            <a:noFill/>
            <a:ln w="952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5285" name="Line 165"/>
            <p:cNvSpPr>
              <a:spLocks noChangeShapeType="1"/>
            </p:cNvSpPr>
            <p:nvPr/>
          </p:nvSpPr>
          <p:spPr bwMode="auto">
            <a:xfrm flipH="1">
              <a:off x="2655" y="1455"/>
              <a:ext cx="1035" cy="2295"/>
            </a:xfrm>
            <a:prstGeom prst="line">
              <a:avLst/>
            </a:prstGeom>
            <a:noFill/>
            <a:ln w="952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grpSp>
      <p:grpSp>
        <p:nvGrpSpPr>
          <p:cNvPr id="5286" name="Group 166"/>
          <p:cNvGrpSpPr>
            <a:grpSpLocks/>
          </p:cNvGrpSpPr>
          <p:nvPr/>
        </p:nvGrpSpPr>
        <p:grpSpPr bwMode="auto">
          <a:xfrm rot="17974290" flipH="1">
            <a:off x="3819525" y="5248275"/>
            <a:ext cx="1019175" cy="581025"/>
            <a:chOff x="2535" y="1215"/>
            <a:chExt cx="2453" cy="1418"/>
          </a:xfrm>
        </p:grpSpPr>
        <p:sp>
          <p:nvSpPr>
            <p:cNvPr id="5287" name="Oval 167"/>
            <p:cNvSpPr>
              <a:spLocks noChangeArrowheads="1"/>
            </p:cNvSpPr>
            <p:nvPr/>
          </p:nvSpPr>
          <p:spPr bwMode="auto">
            <a:xfrm>
              <a:off x="2535" y="2250"/>
              <a:ext cx="143" cy="143"/>
            </a:xfrm>
            <a:prstGeom prst="ellipse">
              <a:avLst/>
            </a:prstGeom>
            <a:solidFill>
              <a:srgbClr val="000000"/>
            </a:solidFill>
            <a:ln w="9525">
              <a:solidFill>
                <a:srgbClr val="000000"/>
              </a:solidFill>
              <a:round/>
              <a:headEnd/>
              <a:tailEnd/>
            </a:ln>
          </p:spPr>
          <p:txBody>
            <a:bodyPr/>
            <a:lstStyle/>
            <a:p>
              <a:endParaRPr lang="en-US"/>
            </a:p>
          </p:txBody>
        </p:sp>
        <p:sp>
          <p:nvSpPr>
            <p:cNvPr id="5288" name="Oval 168"/>
            <p:cNvSpPr>
              <a:spLocks noChangeArrowheads="1"/>
            </p:cNvSpPr>
            <p:nvPr/>
          </p:nvSpPr>
          <p:spPr bwMode="auto">
            <a:xfrm>
              <a:off x="2775" y="2490"/>
              <a:ext cx="143" cy="143"/>
            </a:xfrm>
            <a:prstGeom prst="ellipse">
              <a:avLst/>
            </a:prstGeom>
            <a:solidFill>
              <a:srgbClr val="000000"/>
            </a:solidFill>
            <a:ln w="9525">
              <a:solidFill>
                <a:srgbClr val="000000"/>
              </a:solidFill>
              <a:round/>
              <a:headEnd/>
              <a:tailEnd/>
            </a:ln>
          </p:spPr>
          <p:txBody>
            <a:bodyPr/>
            <a:lstStyle/>
            <a:p>
              <a:endParaRPr lang="en-US"/>
            </a:p>
          </p:txBody>
        </p:sp>
        <p:sp>
          <p:nvSpPr>
            <p:cNvPr id="5289" name="Oval 169"/>
            <p:cNvSpPr>
              <a:spLocks noChangeArrowheads="1"/>
            </p:cNvSpPr>
            <p:nvPr/>
          </p:nvSpPr>
          <p:spPr bwMode="auto">
            <a:xfrm>
              <a:off x="3075" y="2145"/>
              <a:ext cx="143" cy="143"/>
            </a:xfrm>
            <a:prstGeom prst="ellipse">
              <a:avLst/>
            </a:prstGeom>
            <a:solidFill>
              <a:srgbClr val="000000"/>
            </a:solidFill>
            <a:ln w="9525">
              <a:solidFill>
                <a:srgbClr val="000000"/>
              </a:solidFill>
              <a:round/>
              <a:headEnd/>
              <a:tailEnd/>
            </a:ln>
          </p:spPr>
          <p:txBody>
            <a:bodyPr/>
            <a:lstStyle/>
            <a:p>
              <a:endParaRPr lang="en-US"/>
            </a:p>
          </p:txBody>
        </p:sp>
        <p:sp>
          <p:nvSpPr>
            <p:cNvPr id="5290" name="Oval 170"/>
            <p:cNvSpPr>
              <a:spLocks noChangeArrowheads="1"/>
            </p:cNvSpPr>
            <p:nvPr/>
          </p:nvSpPr>
          <p:spPr bwMode="auto">
            <a:xfrm>
              <a:off x="3375" y="1800"/>
              <a:ext cx="143" cy="143"/>
            </a:xfrm>
            <a:prstGeom prst="ellipse">
              <a:avLst/>
            </a:prstGeom>
            <a:solidFill>
              <a:srgbClr val="000000"/>
            </a:solidFill>
            <a:ln w="9525">
              <a:solidFill>
                <a:srgbClr val="000000"/>
              </a:solidFill>
              <a:round/>
              <a:headEnd/>
              <a:tailEnd/>
            </a:ln>
          </p:spPr>
          <p:txBody>
            <a:bodyPr/>
            <a:lstStyle/>
            <a:p>
              <a:endParaRPr lang="en-US"/>
            </a:p>
          </p:txBody>
        </p:sp>
        <p:sp>
          <p:nvSpPr>
            <p:cNvPr id="5291" name="Oval 171"/>
            <p:cNvSpPr>
              <a:spLocks noChangeArrowheads="1"/>
            </p:cNvSpPr>
            <p:nvPr/>
          </p:nvSpPr>
          <p:spPr bwMode="auto">
            <a:xfrm>
              <a:off x="3840" y="2280"/>
              <a:ext cx="143" cy="143"/>
            </a:xfrm>
            <a:prstGeom prst="ellipse">
              <a:avLst/>
            </a:prstGeom>
            <a:solidFill>
              <a:srgbClr val="000000"/>
            </a:solidFill>
            <a:ln w="9525">
              <a:solidFill>
                <a:srgbClr val="000000"/>
              </a:solidFill>
              <a:round/>
              <a:headEnd/>
              <a:tailEnd/>
            </a:ln>
          </p:spPr>
          <p:txBody>
            <a:bodyPr/>
            <a:lstStyle/>
            <a:p>
              <a:endParaRPr lang="en-US"/>
            </a:p>
          </p:txBody>
        </p:sp>
        <p:sp>
          <p:nvSpPr>
            <p:cNvPr id="5292" name="Oval 172"/>
            <p:cNvSpPr>
              <a:spLocks noChangeArrowheads="1"/>
            </p:cNvSpPr>
            <p:nvPr/>
          </p:nvSpPr>
          <p:spPr bwMode="auto">
            <a:xfrm>
              <a:off x="3930" y="1785"/>
              <a:ext cx="143" cy="143"/>
            </a:xfrm>
            <a:prstGeom prst="ellipse">
              <a:avLst/>
            </a:prstGeom>
            <a:solidFill>
              <a:srgbClr val="000000"/>
            </a:solidFill>
            <a:ln w="9525">
              <a:solidFill>
                <a:srgbClr val="000000"/>
              </a:solidFill>
              <a:round/>
              <a:headEnd/>
              <a:tailEnd/>
            </a:ln>
          </p:spPr>
          <p:txBody>
            <a:bodyPr/>
            <a:lstStyle/>
            <a:p>
              <a:endParaRPr lang="en-US"/>
            </a:p>
          </p:txBody>
        </p:sp>
        <p:sp>
          <p:nvSpPr>
            <p:cNvPr id="5293" name="Oval 173"/>
            <p:cNvSpPr>
              <a:spLocks noChangeArrowheads="1"/>
            </p:cNvSpPr>
            <p:nvPr/>
          </p:nvSpPr>
          <p:spPr bwMode="auto">
            <a:xfrm>
              <a:off x="3960" y="1215"/>
              <a:ext cx="143" cy="143"/>
            </a:xfrm>
            <a:prstGeom prst="ellipse">
              <a:avLst/>
            </a:prstGeom>
            <a:solidFill>
              <a:srgbClr val="000000"/>
            </a:solidFill>
            <a:ln w="9525">
              <a:solidFill>
                <a:srgbClr val="000000"/>
              </a:solidFill>
              <a:round/>
              <a:headEnd/>
              <a:tailEnd/>
            </a:ln>
          </p:spPr>
          <p:txBody>
            <a:bodyPr/>
            <a:lstStyle/>
            <a:p>
              <a:endParaRPr lang="en-US"/>
            </a:p>
          </p:txBody>
        </p:sp>
        <p:sp>
          <p:nvSpPr>
            <p:cNvPr id="5294" name="Oval 174"/>
            <p:cNvSpPr>
              <a:spLocks noChangeArrowheads="1"/>
            </p:cNvSpPr>
            <p:nvPr/>
          </p:nvSpPr>
          <p:spPr bwMode="auto">
            <a:xfrm>
              <a:off x="4845" y="1770"/>
              <a:ext cx="143" cy="143"/>
            </a:xfrm>
            <a:prstGeom prst="ellipse">
              <a:avLst/>
            </a:prstGeom>
            <a:solidFill>
              <a:srgbClr val="000000"/>
            </a:solidFill>
            <a:ln w="9525">
              <a:solidFill>
                <a:srgbClr val="000000"/>
              </a:solidFill>
              <a:round/>
              <a:headEnd/>
              <a:tailEnd/>
            </a:ln>
          </p:spPr>
          <p:txBody>
            <a:bodyPr/>
            <a:lstStyle/>
            <a:p>
              <a:endParaRPr lang="en-US"/>
            </a:p>
          </p:txBody>
        </p:sp>
        <p:sp>
          <p:nvSpPr>
            <p:cNvPr id="5295" name="Oval 175"/>
            <p:cNvSpPr>
              <a:spLocks noChangeArrowheads="1"/>
            </p:cNvSpPr>
            <p:nvPr/>
          </p:nvSpPr>
          <p:spPr bwMode="auto">
            <a:xfrm>
              <a:off x="4395" y="2220"/>
              <a:ext cx="143" cy="143"/>
            </a:xfrm>
            <a:prstGeom prst="ellipse">
              <a:avLst/>
            </a:prstGeom>
            <a:solidFill>
              <a:srgbClr val="000000"/>
            </a:solidFill>
            <a:ln w="9525">
              <a:solidFill>
                <a:srgbClr val="000000"/>
              </a:solidFill>
              <a:round/>
              <a:headEnd/>
              <a:tailEnd/>
            </a:ln>
          </p:spPr>
          <p:txBody>
            <a:bodyPr/>
            <a:lstStyle/>
            <a:p>
              <a:endParaRPr lang="en-US"/>
            </a:p>
          </p:txBody>
        </p:sp>
        <p:sp>
          <p:nvSpPr>
            <p:cNvPr id="5296" name="Line 176"/>
            <p:cNvSpPr>
              <a:spLocks noChangeShapeType="1"/>
            </p:cNvSpPr>
            <p:nvPr/>
          </p:nvSpPr>
          <p:spPr bwMode="auto">
            <a:xfrm>
              <a:off x="4080" y="1320"/>
              <a:ext cx="780" cy="495"/>
            </a:xfrm>
            <a:prstGeom prst="line">
              <a:avLst/>
            </a:prstGeom>
            <a:noFill/>
            <a:ln w="952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5297" name="Line 177"/>
            <p:cNvSpPr>
              <a:spLocks noChangeShapeType="1"/>
            </p:cNvSpPr>
            <p:nvPr/>
          </p:nvSpPr>
          <p:spPr bwMode="auto">
            <a:xfrm flipH="1">
              <a:off x="4500" y="1905"/>
              <a:ext cx="420" cy="345"/>
            </a:xfrm>
            <a:prstGeom prst="line">
              <a:avLst/>
            </a:prstGeom>
            <a:noFill/>
            <a:ln w="952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5298" name="Line 178"/>
            <p:cNvSpPr>
              <a:spLocks noChangeShapeType="1"/>
            </p:cNvSpPr>
            <p:nvPr/>
          </p:nvSpPr>
          <p:spPr bwMode="auto">
            <a:xfrm flipH="1">
              <a:off x="3960" y="2310"/>
              <a:ext cx="450" cy="60"/>
            </a:xfrm>
            <a:prstGeom prst="line">
              <a:avLst/>
            </a:prstGeom>
            <a:noFill/>
            <a:ln w="952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5299" name="Line 179"/>
            <p:cNvSpPr>
              <a:spLocks noChangeShapeType="1"/>
            </p:cNvSpPr>
            <p:nvPr/>
          </p:nvSpPr>
          <p:spPr bwMode="auto">
            <a:xfrm flipH="1">
              <a:off x="3915" y="1890"/>
              <a:ext cx="60" cy="390"/>
            </a:xfrm>
            <a:prstGeom prst="line">
              <a:avLst/>
            </a:prstGeom>
            <a:noFill/>
            <a:ln w="952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5300" name="Line 180"/>
            <p:cNvSpPr>
              <a:spLocks noChangeShapeType="1"/>
            </p:cNvSpPr>
            <p:nvPr/>
          </p:nvSpPr>
          <p:spPr bwMode="auto">
            <a:xfrm>
              <a:off x="4065" y="1860"/>
              <a:ext cx="780" cy="0"/>
            </a:xfrm>
            <a:prstGeom prst="line">
              <a:avLst/>
            </a:prstGeom>
            <a:noFill/>
            <a:ln w="952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5301" name="Line 181"/>
            <p:cNvSpPr>
              <a:spLocks noChangeShapeType="1"/>
            </p:cNvSpPr>
            <p:nvPr/>
          </p:nvSpPr>
          <p:spPr bwMode="auto">
            <a:xfrm flipH="1">
              <a:off x="3990" y="1320"/>
              <a:ext cx="15" cy="495"/>
            </a:xfrm>
            <a:prstGeom prst="line">
              <a:avLst/>
            </a:prstGeom>
            <a:noFill/>
            <a:ln w="952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5302" name="Line 182"/>
            <p:cNvSpPr>
              <a:spLocks noChangeShapeType="1"/>
            </p:cNvSpPr>
            <p:nvPr/>
          </p:nvSpPr>
          <p:spPr bwMode="auto">
            <a:xfrm flipH="1">
              <a:off x="3540" y="1290"/>
              <a:ext cx="465" cy="555"/>
            </a:xfrm>
            <a:prstGeom prst="line">
              <a:avLst/>
            </a:prstGeom>
            <a:noFill/>
            <a:ln w="952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5303" name="Line 183"/>
            <p:cNvSpPr>
              <a:spLocks noChangeShapeType="1"/>
            </p:cNvSpPr>
            <p:nvPr/>
          </p:nvSpPr>
          <p:spPr bwMode="auto">
            <a:xfrm flipH="1" flipV="1">
              <a:off x="3225" y="2250"/>
              <a:ext cx="675" cy="135"/>
            </a:xfrm>
            <a:prstGeom prst="line">
              <a:avLst/>
            </a:prstGeom>
            <a:noFill/>
            <a:ln w="952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5304" name="Line 184"/>
            <p:cNvSpPr>
              <a:spLocks noChangeShapeType="1"/>
            </p:cNvSpPr>
            <p:nvPr/>
          </p:nvSpPr>
          <p:spPr bwMode="auto">
            <a:xfrm flipH="1">
              <a:off x="2910" y="2295"/>
              <a:ext cx="195" cy="225"/>
            </a:xfrm>
            <a:prstGeom prst="line">
              <a:avLst/>
            </a:prstGeom>
            <a:noFill/>
            <a:ln w="952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5305" name="Line 185"/>
            <p:cNvSpPr>
              <a:spLocks noChangeShapeType="1"/>
            </p:cNvSpPr>
            <p:nvPr/>
          </p:nvSpPr>
          <p:spPr bwMode="auto">
            <a:xfrm flipV="1">
              <a:off x="2685" y="2235"/>
              <a:ext cx="450" cy="75"/>
            </a:xfrm>
            <a:prstGeom prst="line">
              <a:avLst/>
            </a:prstGeom>
            <a:noFill/>
            <a:ln w="952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5306" name="Line 186"/>
            <p:cNvSpPr>
              <a:spLocks noChangeShapeType="1"/>
            </p:cNvSpPr>
            <p:nvPr/>
          </p:nvSpPr>
          <p:spPr bwMode="auto">
            <a:xfrm flipH="1" flipV="1">
              <a:off x="2655" y="2385"/>
              <a:ext cx="180" cy="150"/>
            </a:xfrm>
            <a:prstGeom prst="line">
              <a:avLst/>
            </a:prstGeom>
            <a:noFill/>
            <a:ln w="952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grpSp>
      <p:sp>
        <p:nvSpPr>
          <p:cNvPr id="5307" name="Rectangle 187"/>
          <p:cNvSpPr>
            <a:spLocks noChangeArrowheads="1"/>
          </p:cNvSpPr>
          <p:nvPr/>
        </p:nvSpPr>
        <p:spPr bwMode="auto">
          <a:xfrm>
            <a:off x="3276600" y="2133600"/>
            <a:ext cx="1600200" cy="609600"/>
          </a:xfrm>
          <a:prstGeom prst="rect">
            <a:avLst/>
          </a:prstGeom>
          <a:solidFill>
            <a:srgbClr val="FFFFFF"/>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a:r>
              <a:rPr lang="en-GB" sz="1800">
                <a:latin typeface="Arial" charset="0"/>
              </a:rPr>
              <a:t>New learning</a:t>
            </a:r>
          </a:p>
        </p:txBody>
      </p:sp>
      <p:sp>
        <p:nvSpPr>
          <p:cNvPr id="5308" name="Rectangle 188"/>
          <p:cNvSpPr>
            <a:spLocks noChangeArrowheads="1"/>
          </p:cNvSpPr>
          <p:nvPr/>
        </p:nvSpPr>
        <p:spPr bwMode="auto">
          <a:xfrm>
            <a:off x="5638800" y="1981200"/>
            <a:ext cx="2590800" cy="914400"/>
          </a:xfrm>
          <a:prstGeom prst="rect">
            <a:avLst/>
          </a:prstGeom>
          <a:solidFill>
            <a:srgbClr val="FFFFFF"/>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a:r>
              <a:rPr lang="en-GB" sz="1800">
                <a:latin typeface="Arial" charset="0"/>
              </a:rPr>
              <a:t>Links that create </a:t>
            </a:r>
          </a:p>
          <a:p>
            <a:pPr algn="ctr"/>
            <a:r>
              <a:rPr lang="en-GB" sz="1800">
                <a:latin typeface="Arial" charset="0"/>
              </a:rPr>
              <a:t>understanding</a:t>
            </a:r>
          </a:p>
        </p:txBody>
      </p:sp>
      <p:sp>
        <p:nvSpPr>
          <p:cNvPr id="5309" name="Rectangle 189"/>
          <p:cNvSpPr>
            <a:spLocks noChangeArrowheads="1"/>
          </p:cNvSpPr>
          <p:nvPr/>
        </p:nvSpPr>
        <p:spPr bwMode="auto">
          <a:xfrm>
            <a:off x="1447800" y="4724400"/>
            <a:ext cx="1981200" cy="914400"/>
          </a:xfrm>
          <a:prstGeom prst="rect">
            <a:avLst/>
          </a:prstGeom>
          <a:solidFill>
            <a:srgbClr val="FFFFFF"/>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a:r>
              <a:rPr lang="en-GB" sz="1800">
                <a:latin typeface="Arial" charset="0"/>
              </a:rPr>
              <a:t>Existing concepts, </a:t>
            </a:r>
          </a:p>
          <a:p>
            <a:pPr algn="ctr"/>
            <a:r>
              <a:rPr lang="en-GB" sz="1800">
                <a:latin typeface="Arial" charset="0"/>
              </a:rPr>
              <a:t>knowledge and </a:t>
            </a:r>
          </a:p>
          <a:p>
            <a:pPr algn="ctr"/>
            <a:r>
              <a:rPr lang="en-GB" sz="1800">
                <a:latin typeface="Arial" charset="0"/>
              </a:rPr>
              <a:t>experience</a:t>
            </a:r>
          </a:p>
        </p:txBody>
      </p:sp>
      <p:sp>
        <p:nvSpPr>
          <p:cNvPr id="5310" name="Line 190"/>
          <p:cNvSpPr>
            <a:spLocks noChangeShapeType="1"/>
          </p:cNvSpPr>
          <p:nvPr/>
        </p:nvSpPr>
        <p:spPr bwMode="auto">
          <a:xfrm>
            <a:off x="4724400" y="4191000"/>
            <a:ext cx="1709738" cy="347663"/>
          </a:xfrm>
          <a:prstGeom prst="line">
            <a:avLst/>
          </a:prstGeom>
          <a:noFill/>
          <a:ln w="38100">
            <a:solidFill>
              <a:srgbClr val="FF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5311" name="Line 191"/>
          <p:cNvSpPr>
            <a:spLocks noChangeShapeType="1"/>
          </p:cNvSpPr>
          <p:nvPr/>
        </p:nvSpPr>
        <p:spPr bwMode="auto">
          <a:xfrm flipH="1">
            <a:off x="4267200" y="4267200"/>
            <a:ext cx="152400" cy="1066800"/>
          </a:xfrm>
          <a:prstGeom prst="line">
            <a:avLst/>
          </a:prstGeom>
          <a:noFill/>
          <a:ln w="3810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5312" name="Line 192"/>
          <p:cNvSpPr>
            <a:spLocks noChangeShapeType="1"/>
          </p:cNvSpPr>
          <p:nvPr/>
        </p:nvSpPr>
        <p:spPr bwMode="auto">
          <a:xfrm>
            <a:off x="2895600" y="3581400"/>
            <a:ext cx="1066800" cy="152400"/>
          </a:xfrm>
          <a:prstGeom prst="line">
            <a:avLst/>
          </a:prstGeom>
          <a:noFill/>
          <a:ln w="3810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5313" name="Line 193"/>
          <p:cNvSpPr>
            <a:spLocks noChangeShapeType="1"/>
          </p:cNvSpPr>
          <p:nvPr/>
        </p:nvSpPr>
        <p:spPr bwMode="auto">
          <a:xfrm flipV="1">
            <a:off x="2057400" y="4343400"/>
            <a:ext cx="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5314" name="Line 194"/>
          <p:cNvSpPr>
            <a:spLocks noChangeShapeType="1"/>
          </p:cNvSpPr>
          <p:nvPr/>
        </p:nvSpPr>
        <p:spPr bwMode="auto">
          <a:xfrm>
            <a:off x="3429000" y="5181600"/>
            <a:ext cx="533400"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5315" name="Line 195"/>
          <p:cNvSpPr>
            <a:spLocks noChangeShapeType="1"/>
          </p:cNvSpPr>
          <p:nvPr/>
        </p:nvSpPr>
        <p:spPr bwMode="auto">
          <a:xfrm flipV="1">
            <a:off x="5562600" y="5562600"/>
            <a:ext cx="1143000" cy="685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5316" name="Line 196"/>
          <p:cNvSpPr>
            <a:spLocks noChangeShapeType="1"/>
          </p:cNvSpPr>
          <p:nvPr/>
        </p:nvSpPr>
        <p:spPr bwMode="auto">
          <a:xfrm flipH="1">
            <a:off x="2590800" y="6248400"/>
            <a:ext cx="29718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5317" name="Line 197"/>
          <p:cNvSpPr>
            <a:spLocks noChangeShapeType="1"/>
          </p:cNvSpPr>
          <p:nvPr/>
        </p:nvSpPr>
        <p:spPr bwMode="auto">
          <a:xfrm flipV="1">
            <a:off x="2590800" y="5638800"/>
            <a:ext cx="0" cy="6096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5318" name="Line 198"/>
          <p:cNvSpPr>
            <a:spLocks noChangeShapeType="1"/>
          </p:cNvSpPr>
          <p:nvPr/>
        </p:nvSpPr>
        <p:spPr bwMode="auto">
          <a:xfrm>
            <a:off x="3886200" y="2743200"/>
            <a:ext cx="30480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5319" name="Line 199"/>
          <p:cNvSpPr>
            <a:spLocks noChangeShapeType="1"/>
          </p:cNvSpPr>
          <p:nvPr/>
        </p:nvSpPr>
        <p:spPr bwMode="auto">
          <a:xfrm flipH="1">
            <a:off x="5943600" y="2895600"/>
            <a:ext cx="914400" cy="1447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5320" name="Text Box 200"/>
          <p:cNvSpPr txBox="1">
            <a:spLocks noChangeArrowheads="1"/>
          </p:cNvSpPr>
          <p:nvPr/>
        </p:nvSpPr>
        <p:spPr bwMode="auto">
          <a:xfrm>
            <a:off x="6858000" y="5791200"/>
            <a:ext cx="1752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r>
              <a:rPr lang="en-GB" sz="1200" i="1">
                <a:latin typeface="Arial" charset="0"/>
              </a:rPr>
              <a:t>Skills for Life</a:t>
            </a:r>
            <a:r>
              <a:rPr lang="en-GB" sz="1200">
                <a:latin typeface="Arial" charset="0"/>
              </a:rPr>
              <a:t> Quality Initiative 2005</a:t>
            </a:r>
            <a:endParaRPr lang="en-GB" sz="1200" i="1">
              <a:latin typeface="Arial" charset="0"/>
            </a:endParaRPr>
          </a:p>
        </p:txBody>
      </p:sp>
    </p:spTree>
    <p:extLst>
      <p:ext uri="{BB962C8B-B14F-4D97-AF65-F5344CB8AC3E}">
        <p14:creationId xmlns:p14="http://schemas.microsoft.com/office/powerpoint/2010/main" val="16886272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a:t>
            </a:r>
            <a:r>
              <a:rPr lang="en-US" dirty="0" smtClean="0"/>
              <a:t>utcomes</a:t>
            </a:r>
            <a:endParaRPr lang="en-US" dirty="0"/>
          </a:p>
        </p:txBody>
      </p:sp>
      <p:sp>
        <p:nvSpPr>
          <p:cNvPr id="3" name="Content Placeholder 2"/>
          <p:cNvSpPr>
            <a:spLocks noGrp="1"/>
          </p:cNvSpPr>
          <p:nvPr>
            <p:ph idx="1"/>
          </p:nvPr>
        </p:nvSpPr>
        <p:spPr/>
        <p:txBody>
          <a:bodyPr>
            <a:normAutofit/>
          </a:bodyPr>
          <a:lstStyle/>
          <a:p>
            <a:r>
              <a:rPr lang="en-US" dirty="0" smtClean="0"/>
              <a:t>To provide information regarding the timetable for the new inspection framework</a:t>
            </a:r>
          </a:p>
          <a:p>
            <a:r>
              <a:rPr lang="en-US" dirty="0" smtClean="0"/>
              <a:t>To outline the key features of the </a:t>
            </a:r>
            <a:r>
              <a:rPr lang="en-GB" dirty="0">
                <a:solidFill>
                  <a:schemeClr val="tx1"/>
                </a:solidFill>
              </a:rPr>
              <a:t>t</a:t>
            </a:r>
            <a:r>
              <a:rPr lang="en-GB" dirty="0" smtClean="0">
                <a:solidFill>
                  <a:schemeClr val="tx1"/>
                </a:solidFill>
              </a:rPr>
              <a:t>he </a:t>
            </a:r>
            <a:r>
              <a:rPr lang="en-GB" dirty="0">
                <a:solidFill>
                  <a:schemeClr val="tx1"/>
                </a:solidFill>
              </a:rPr>
              <a:t>n</a:t>
            </a:r>
            <a:r>
              <a:rPr lang="en-GB" dirty="0" smtClean="0">
                <a:solidFill>
                  <a:schemeClr val="tx1"/>
                </a:solidFill>
              </a:rPr>
              <a:t>ew </a:t>
            </a:r>
            <a:r>
              <a:rPr lang="en-GB" dirty="0">
                <a:solidFill>
                  <a:schemeClr val="tx1"/>
                </a:solidFill>
              </a:rPr>
              <a:t>Education Inspection Framework (EIF</a:t>
            </a:r>
            <a:r>
              <a:rPr lang="en-GB" b="1" dirty="0">
                <a:solidFill>
                  <a:srgbClr val="002060"/>
                </a:solidFill>
              </a:rPr>
              <a:t>)</a:t>
            </a:r>
          </a:p>
          <a:p>
            <a:r>
              <a:rPr lang="en-GB" dirty="0" smtClean="0"/>
              <a:t>T</a:t>
            </a:r>
            <a:r>
              <a:rPr lang="en-US" dirty="0" smtClean="0"/>
              <a:t>o understand underpinning its principles</a:t>
            </a:r>
            <a:endParaRPr lang="en-US" dirty="0"/>
          </a:p>
          <a:p>
            <a:r>
              <a:rPr lang="en-US" dirty="0" smtClean="0"/>
              <a:t>Applying these to practice-  at a a curriculum level</a:t>
            </a:r>
          </a:p>
          <a:p>
            <a:r>
              <a:rPr lang="en-US" dirty="0" smtClean="0"/>
              <a:t>Applying these to practice – working on best practice examples</a:t>
            </a:r>
          </a:p>
          <a:p>
            <a:endParaRPr lang="en-US" dirty="0"/>
          </a:p>
        </p:txBody>
      </p:sp>
    </p:spTree>
    <p:extLst>
      <p:ext uri="{BB962C8B-B14F-4D97-AF65-F5344CB8AC3E}">
        <p14:creationId xmlns:p14="http://schemas.microsoft.com/office/powerpoint/2010/main" val="8825673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type="ctrTitle"/>
          </p:nvPr>
        </p:nvSpPr>
        <p:spPr>
          <a:xfrm>
            <a:off x="762000" y="333375"/>
            <a:ext cx="7265988" cy="1573213"/>
          </a:xfrm>
        </p:spPr>
        <p:txBody>
          <a:bodyPr/>
          <a:lstStyle/>
          <a:p>
            <a:r>
              <a:rPr lang="en-US" sz="4400" b="1" dirty="0" smtClean="0">
                <a:solidFill>
                  <a:srgbClr val="000090"/>
                </a:solidFill>
              </a:rPr>
              <a:t>Assessment through Questioning</a:t>
            </a:r>
            <a:endParaRPr lang="en-US" sz="4400" b="1" dirty="0">
              <a:solidFill>
                <a:srgbClr val="000090"/>
              </a:solidFill>
            </a:endParaRPr>
          </a:p>
        </p:txBody>
      </p:sp>
      <p:sp>
        <p:nvSpPr>
          <p:cNvPr id="17412" name="Rectangle 4"/>
          <p:cNvSpPr>
            <a:spLocks noGrp="1" noChangeArrowheads="1"/>
          </p:cNvSpPr>
          <p:nvPr>
            <p:ph type="subTitle" idx="1"/>
          </p:nvPr>
        </p:nvSpPr>
        <p:spPr>
          <a:xfrm>
            <a:off x="539750" y="1700213"/>
            <a:ext cx="7872413" cy="3457575"/>
          </a:xfrm>
        </p:spPr>
        <p:txBody>
          <a:bodyPr/>
          <a:lstStyle/>
          <a:p>
            <a:pPr marL="304800" indent="-304800"/>
            <a:endParaRPr lang="en-GB" sz="3600" dirty="0"/>
          </a:p>
          <a:p>
            <a:pPr marL="304800" indent="-304800"/>
            <a:endParaRPr lang="en-GB" sz="6000" dirty="0"/>
          </a:p>
          <a:p>
            <a:pPr marL="304800" indent="-304800"/>
            <a:endParaRPr lang="en-GB" sz="2800" dirty="0"/>
          </a:p>
        </p:txBody>
      </p:sp>
      <p:sp>
        <p:nvSpPr>
          <p:cNvPr id="17413" name="Text Box 5"/>
          <p:cNvSpPr txBox="1">
            <a:spLocks noChangeArrowheads="1"/>
          </p:cNvSpPr>
          <p:nvPr/>
        </p:nvSpPr>
        <p:spPr bwMode="auto">
          <a:xfrm>
            <a:off x="339725" y="1906588"/>
            <a:ext cx="5888038" cy="3365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eaLnBrk="0" hangingPunct="0">
              <a:spcBef>
                <a:spcPct val="50000"/>
              </a:spcBef>
            </a:pPr>
            <a:endParaRPr lang="en-US" sz="1600"/>
          </a:p>
        </p:txBody>
      </p:sp>
      <p:sp>
        <p:nvSpPr>
          <p:cNvPr id="17414" name="Rectangle 6"/>
          <p:cNvSpPr>
            <a:spLocks noChangeArrowheads="1"/>
          </p:cNvSpPr>
          <p:nvPr/>
        </p:nvSpPr>
        <p:spPr bwMode="auto">
          <a:xfrm>
            <a:off x="1227220" y="2055519"/>
            <a:ext cx="7308850" cy="32956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nchor="ctr">
            <a:spAutoFit/>
          </a:bodyPr>
          <a:lstStyle/>
          <a:p>
            <a:pPr eaLnBrk="0" hangingPunct="0"/>
            <a:r>
              <a:rPr lang="en-GB" sz="2800" dirty="0">
                <a:solidFill>
                  <a:srgbClr val="000000"/>
                </a:solidFill>
                <a:latin typeface="Myriad Pro" charset="0"/>
              </a:rPr>
              <a:t>The Jabberwocky Problem</a:t>
            </a:r>
          </a:p>
          <a:p>
            <a:pPr eaLnBrk="0" hangingPunct="0"/>
            <a:endParaRPr lang="en-GB" sz="2800" dirty="0">
              <a:solidFill>
                <a:srgbClr val="000000"/>
              </a:solidFill>
              <a:latin typeface="Myriad Pro" charset="0"/>
            </a:endParaRPr>
          </a:p>
          <a:p>
            <a:pPr eaLnBrk="0" hangingPunct="0"/>
            <a:r>
              <a:rPr lang="ja-JP" altLang="en-GB" sz="2800" i="1" dirty="0">
                <a:solidFill>
                  <a:srgbClr val="000000"/>
                </a:solidFill>
                <a:latin typeface="Myriad Pro" charset="0"/>
              </a:rPr>
              <a:t>‘</a:t>
            </a:r>
            <a:r>
              <a:rPr lang="en-GB" sz="2800" i="1" dirty="0" err="1">
                <a:solidFill>
                  <a:srgbClr val="000000"/>
                </a:solidFill>
                <a:latin typeface="Myriad Pro" charset="0"/>
              </a:rPr>
              <a:t>Twas</a:t>
            </a:r>
            <a:r>
              <a:rPr lang="en-GB" sz="2800" i="1" dirty="0">
                <a:solidFill>
                  <a:srgbClr val="000000"/>
                </a:solidFill>
                <a:latin typeface="Myriad Pro" charset="0"/>
              </a:rPr>
              <a:t> </a:t>
            </a:r>
            <a:r>
              <a:rPr lang="en-GB" sz="2800" i="1" dirty="0" err="1">
                <a:solidFill>
                  <a:srgbClr val="000000"/>
                </a:solidFill>
                <a:latin typeface="Myriad Pro" charset="0"/>
              </a:rPr>
              <a:t>brillig</a:t>
            </a:r>
            <a:r>
              <a:rPr lang="en-GB" sz="2800" i="1" dirty="0">
                <a:solidFill>
                  <a:srgbClr val="000000"/>
                </a:solidFill>
                <a:latin typeface="Myriad Pro" charset="0"/>
              </a:rPr>
              <a:t>, and the </a:t>
            </a:r>
            <a:r>
              <a:rPr lang="en-GB" sz="2800" i="1" dirty="0" err="1">
                <a:solidFill>
                  <a:srgbClr val="000000"/>
                </a:solidFill>
                <a:latin typeface="Myriad Pro" charset="0"/>
              </a:rPr>
              <a:t>slithy</a:t>
            </a:r>
            <a:r>
              <a:rPr lang="en-GB" sz="2800" i="1" dirty="0">
                <a:solidFill>
                  <a:srgbClr val="000000"/>
                </a:solidFill>
                <a:latin typeface="Myriad Pro" charset="0"/>
              </a:rPr>
              <a:t> </a:t>
            </a:r>
            <a:r>
              <a:rPr lang="en-GB" sz="2800" i="1" dirty="0" err="1">
                <a:solidFill>
                  <a:srgbClr val="000000"/>
                </a:solidFill>
                <a:latin typeface="Myriad Pro" charset="0"/>
              </a:rPr>
              <a:t>toves</a:t>
            </a:r>
            <a:endParaRPr lang="en-GB" sz="2800" i="1" dirty="0">
              <a:solidFill>
                <a:srgbClr val="000000"/>
              </a:solidFill>
              <a:latin typeface="Myriad Pro" charset="0"/>
            </a:endParaRPr>
          </a:p>
          <a:p>
            <a:pPr eaLnBrk="0" hangingPunct="0"/>
            <a:r>
              <a:rPr lang="en-GB" sz="2800" i="1" dirty="0">
                <a:solidFill>
                  <a:srgbClr val="000000"/>
                </a:solidFill>
                <a:latin typeface="Myriad Pro" charset="0"/>
              </a:rPr>
              <a:t>Did gyre and </a:t>
            </a:r>
            <a:r>
              <a:rPr lang="en-GB" sz="2800" i="1" dirty="0" err="1">
                <a:solidFill>
                  <a:srgbClr val="000000"/>
                </a:solidFill>
                <a:latin typeface="Myriad Pro" charset="0"/>
              </a:rPr>
              <a:t>gimble</a:t>
            </a:r>
            <a:r>
              <a:rPr lang="en-GB" sz="2800" i="1" dirty="0">
                <a:solidFill>
                  <a:srgbClr val="000000"/>
                </a:solidFill>
                <a:latin typeface="Myriad Pro" charset="0"/>
              </a:rPr>
              <a:t> in the </a:t>
            </a:r>
            <a:r>
              <a:rPr lang="en-GB" sz="2800" i="1" dirty="0" err="1">
                <a:solidFill>
                  <a:srgbClr val="000000"/>
                </a:solidFill>
                <a:latin typeface="Myriad Pro" charset="0"/>
              </a:rPr>
              <a:t>wabe</a:t>
            </a:r>
            <a:r>
              <a:rPr lang="en-GB" sz="2800" i="1" dirty="0">
                <a:solidFill>
                  <a:srgbClr val="000000"/>
                </a:solidFill>
                <a:latin typeface="Myriad Pro" charset="0"/>
              </a:rPr>
              <a:t>;</a:t>
            </a:r>
          </a:p>
          <a:p>
            <a:pPr eaLnBrk="0" hangingPunct="0"/>
            <a:r>
              <a:rPr lang="en-GB" sz="2800" i="1" dirty="0">
                <a:solidFill>
                  <a:srgbClr val="000000"/>
                </a:solidFill>
                <a:latin typeface="Myriad Pro" charset="0"/>
              </a:rPr>
              <a:t>All </a:t>
            </a:r>
            <a:r>
              <a:rPr lang="en-GB" sz="2800" i="1" dirty="0" err="1">
                <a:solidFill>
                  <a:srgbClr val="000000"/>
                </a:solidFill>
                <a:latin typeface="Myriad Pro" charset="0"/>
              </a:rPr>
              <a:t>mimsy</a:t>
            </a:r>
            <a:r>
              <a:rPr lang="en-GB" sz="2800" i="1" dirty="0">
                <a:solidFill>
                  <a:srgbClr val="000000"/>
                </a:solidFill>
                <a:latin typeface="Myriad Pro" charset="0"/>
              </a:rPr>
              <a:t> were the </a:t>
            </a:r>
            <a:r>
              <a:rPr lang="en-GB" sz="2800" i="1" dirty="0" err="1">
                <a:solidFill>
                  <a:srgbClr val="000000"/>
                </a:solidFill>
                <a:latin typeface="Myriad Pro" charset="0"/>
              </a:rPr>
              <a:t>borogoves</a:t>
            </a:r>
            <a:r>
              <a:rPr lang="en-GB" sz="2800" i="1" dirty="0">
                <a:solidFill>
                  <a:srgbClr val="000000"/>
                </a:solidFill>
                <a:latin typeface="Myriad Pro" charset="0"/>
              </a:rPr>
              <a:t>,</a:t>
            </a:r>
          </a:p>
          <a:p>
            <a:pPr eaLnBrk="0" hangingPunct="0"/>
            <a:r>
              <a:rPr lang="en-GB" sz="2800" i="1" dirty="0">
                <a:solidFill>
                  <a:srgbClr val="000000"/>
                </a:solidFill>
                <a:latin typeface="Myriad Pro" charset="0"/>
              </a:rPr>
              <a:t>And the </a:t>
            </a:r>
            <a:r>
              <a:rPr lang="en-GB" sz="2800" i="1" dirty="0" err="1">
                <a:solidFill>
                  <a:srgbClr val="000000"/>
                </a:solidFill>
                <a:latin typeface="Myriad Pro" charset="0"/>
              </a:rPr>
              <a:t>mome</a:t>
            </a:r>
            <a:r>
              <a:rPr lang="en-GB" sz="2800" i="1" dirty="0">
                <a:solidFill>
                  <a:srgbClr val="000000"/>
                </a:solidFill>
                <a:latin typeface="Myriad Pro" charset="0"/>
              </a:rPr>
              <a:t> </a:t>
            </a:r>
            <a:r>
              <a:rPr lang="en-GB" sz="2800" i="1" dirty="0" err="1">
                <a:solidFill>
                  <a:srgbClr val="000000"/>
                </a:solidFill>
                <a:latin typeface="Myriad Pro" charset="0"/>
              </a:rPr>
              <a:t>raths</a:t>
            </a:r>
            <a:r>
              <a:rPr lang="en-GB" sz="2800" i="1" dirty="0">
                <a:solidFill>
                  <a:srgbClr val="000000"/>
                </a:solidFill>
                <a:latin typeface="Myriad Pro" charset="0"/>
              </a:rPr>
              <a:t> </a:t>
            </a:r>
            <a:r>
              <a:rPr lang="en-GB" sz="2800" i="1" dirty="0" err="1">
                <a:solidFill>
                  <a:srgbClr val="000000"/>
                </a:solidFill>
                <a:latin typeface="Myriad Pro" charset="0"/>
              </a:rPr>
              <a:t>outgrabe</a:t>
            </a:r>
            <a:r>
              <a:rPr lang="en-GB" sz="2800" i="1" dirty="0">
                <a:solidFill>
                  <a:srgbClr val="000000"/>
                </a:solidFill>
                <a:latin typeface="Myriad Pro" charset="0"/>
              </a:rPr>
              <a:t>. </a:t>
            </a:r>
            <a:endParaRPr lang="en-US" sz="3200" dirty="0">
              <a:solidFill>
                <a:schemeClr val="accent2"/>
              </a:solidFill>
              <a:latin typeface="Myriad Pro" charset="0"/>
              <a:ea typeface="Times New Roman" charset="0"/>
              <a:cs typeface="Arial" charset="0"/>
            </a:endParaRPr>
          </a:p>
          <a:p>
            <a:pPr eaLnBrk="0" hangingPunct="0">
              <a:spcBef>
                <a:spcPct val="50000"/>
              </a:spcBef>
            </a:pPr>
            <a:endParaRPr lang="en-GB" sz="2800" dirty="0">
              <a:latin typeface="Myriad Pro" charset="0"/>
              <a:ea typeface="Times New Roman" charset="0"/>
              <a:cs typeface="Arial" charset="0"/>
            </a:endParaRPr>
          </a:p>
        </p:txBody>
      </p:sp>
    </p:spTree>
    <p:extLst>
      <p:ext uri="{BB962C8B-B14F-4D97-AF65-F5344CB8AC3E}">
        <p14:creationId xmlns:p14="http://schemas.microsoft.com/office/powerpoint/2010/main" val="266544567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17414">
                                            <p:txEl>
                                              <p:pRg st="2" end="2"/>
                                            </p:txEl>
                                          </p:spTgt>
                                        </p:tgtEl>
                                        <p:attrNameLst>
                                          <p:attrName>style.visibility</p:attrName>
                                        </p:attrNameLst>
                                      </p:cBhvr>
                                      <p:to>
                                        <p:strVal val="visible"/>
                                      </p:to>
                                    </p:set>
                                    <p:animEffect transition="in" filter="checkerboard(across)">
                                      <p:cBhvr>
                                        <p:cTn id="7" dur="500"/>
                                        <p:tgtEl>
                                          <p:spTgt spid="17414">
                                            <p:txEl>
                                              <p:pRg st="2" end="2"/>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17414">
                                            <p:txEl>
                                              <p:pRg st="3" end="3"/>
                                            </p:txEl>
                                          </p:spTgt>
                                        </p:tgtEl>
                                        <p:attrNameLst>
                                          <p:attrName>style.visibility</p:attrName>
                                        </p:attrNameLst>
                                      </p:cBhvr>
                                      <p:to>
                                        <p:strVal val="visible"/>
                                      </p:to>
                                    </p:set>
                                    <p:animEffect transition="in" filter="checkerboard(across)">
                                      <p:cBhvr>
                                        <p:cTn id="10" dur="500"/>
                                        <p:tgtEl>
                                          <p:spTgt spid="17414">
                                            <p:txEl>
                                              <p:pRg st="3" end="3"/>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17414">
                                            <p:txEl>
                                              <p:pRg st="4" end="4"/>
                                            </p:txEl>
                                          </p:spTgt>
                                        </p:tgtEl>
                                        <p:attrNameLst>
                                          <p:attrName>style.visibility</p:attrName>
                                        </p:attrNameLst>
                                      </p:cBhvr>
                                      <p:to>
                                        <p:strVal val="visible"/>
                                      </p:to>
                                    </p:set>
                                    <p:animEffect transition="in" filter="checkerboard(across)">
                                      <p:cBhvr>
                                        <p:cTn id="13" dur="500"/>
                                        <p:tgtEl>
                                          <p:spTgt spid="17414">
                                            <p:txEl>
                                              <p:pRg st="4" end="4"/>
                                            </p:txEl>
                                          </p:spTgt>
                                        </p:tgtEl>
                                      </p:cBhvr>
                                    </p:animEffect>
                                  </p:childTnLst>
                                </p:cTn>
                              </p:par>
                              <p:par>
                                <p:cTn id="14" presetID="5" presetClass="entr" presetSubtype="10" fill="hold" nodeType="withEffect">
                                  <p:stCondLst>
                                    <p:cond delay="0"/>
                                  </p:stCondLst>
                                  <p:childTnLst>
                                    <p:set>
                                      <p:cBhvr>
                                        <p:cTn id="15" dur="1" fill="hold">
                                          <p:stCondLst>
                                            <p:cond delay="0"/>
                                          </p:stCondLst>
                                        </p:cTn>
                                        <p:tgtEl>
                                          <p:spTgt spid="17414">
                                            <p:txEl>
                                              <p:pRg st="5" end="5"/>
                                            </p:txEl>
                                          </p:spTgt>
                                        </p:tgtEl>
                                        <p:attrNameLst>
                                          <p:attrName>style.visibility</p:attrName>
                                        </p:attrNameLst>
                                      </p:cBhvr>
                                      <p:to>
                                        <p:strVal val="visible"/>
                                      </p:to>
                                    </p:set>
                                    <p:animEffect transition="in" filter="checkerboard(across)">
                                      <p:cBhvr>
                                        <p:cTn id="16" dur="500"/>
                                        <p:tgtEl>
                                          <p:spTgt spid="1741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1127125" y="954088"/>
            <a:ext cx="7407275"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eaLnBrk="0" hangingPunct="0"/>
            <a:endParaRPr lang="en-US" sz="2400"/>
          </a:p>
        </p:txBody>
      </p:sp>
      <p:sp>
        <p:nvSpPr>
          <p:cNvPr id="18435" name="Text Box 3"/>
          <p:cNvSpPr txBox="1">
            <a:spLocks noChangeArrowheads="1"/>
          </p:cNvSpPr>
          <p:nvPr/>
        </p:nvSpPr>
        <p:spPr bwMode="auto">
          <a:xfrm>
            <a:off x="457200" y="457200"/>
            <a:ext cx="8153400" cy="569386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marL="457200" indent="-457200">
              <a:defRPr>
                <a:solidFill>
                  <a:schemeClr val="tx1"/>
                </a:solidFill>
                <a:latin typeface="Arial" charset="0"/>
                <a:ea typeface="ＭＳ Ｐゴシック" charset="0"/>
              </a:defRPr>
            </a:lvl1pPr>
            <a:lvl2pPr marL="914400" indent="-457200">
              <a:defRPr>
                <a:solidFill>
                  <a:schemeClr val="tx1"/>
                </a:solidFill>
                <a:latin typeface="Arial" charset="0"/>
                <a:ea typeface="ＭＳ Ｐゴシック" charset="0"/>
              </a:defRPr>
            </a:lvl2pPr>
            <a:lvl3pPr marL="1371600" indent="-457200">
              <a:defRPr>
                <a:solidFill>
                  <a:schemeClr val="tx1"/>
                </a:solidFill>
                <a:latin typeface="Arial" charset="0"/>
                <a:ea typeface="ＭＳ Ｐゴシック" charset="0"/>
              </a:defRPr>
            </a:lvl3pPr>
            <a:lvl4pPr marL="1828800" indent="-457200">
              <a:defRPr>
                <a:solidFill>
                  <a:schemeClr val="tx1"/>
                </a:solidFill>
                <a:latin typeface="Arial" charset="0"/>
                <a:ea typeface="ＭＳ Ｐゴシック" charset="0"/>
              </a:defRPr>
            </a:lvl4pPr>
            <a:lvl5pPr marL="2286000" indent="-457200">
              <a:defRPr>
                <a:solidFill>
                  <a:schemeClr val="tx1"/>
                </a:solidFill>
                <a:latin typeface="Arial" charset="0"/>
                <a:ea typeface="ＭＳ Ｐゴシック" charset="0"/>
              </a:defRPr>
            </a:lvl5pPr>
            <a:lvl6pPr marL="2743200" indent="-457200" fontAlgn="base">
              <a:spcBef>
                <a:spcPct val="0"/>
              </a:spcBef>
              <a:spcAft>
                <a:spcPct val="0"/>
              </a:spcAft>
              <a:defRPr>
                <a:solidFill>
                  <a:schemeClr val="tx1"/>
                </a:solidFill>
                <a:latin typeface="Arial" charset="0"/>
                <a:ea typeface="ＭＳ Ｐゴシック" charset="0"/>
              </a:defRPr>
            </a:lvl6pPr>
            <a:lvl7pPr marL="3200400" indent="-457200" fontAlgn="base">
              <a:spcBef>
                <a:spcPct val="0"/>
              </a:spcBef>
              <a:spcAft>
                <a:spcPct val="0"/>
              </a:spcAft>
              <a:defRPr>
                <a:solidFill>
                  <a:schemeClr val="tx1"/>
                </a:solidFill>
                <a:latin typeface="Arial" charset="0"/>
                <a:ea typeface="ＭＳ Ｐゴシック" charset="0"/>
              </a:defRPr>
            </a:lvl7pPr>
            <a:lvl8pPr marL="3657600" indent="-457200" fontAlgn="base">
              <a:spcBef>
                <a:spcPct val="0"/>
              </a:spcBef>
              <a:spcAft>
                <a:spcPct val="0"/>
              </a:spcAft>
              <a:defRPr>
                <a:solidFill>
                  <a:schemeClr val="tx1"/>
                </a:solidFill>
                <a:latin typeface="Arial" charset="0"/>
                <a:ea typeface="ＭＳ Ｐゴシック" charset="0"/>
              </a:defRPr>
            </a:lvl8pPr>
            <a:lvl9pPr marL="4114800" indent="-457200" fontAlgn="base">
              <a:spcBef>
                <a:spcPct val="0"/>
              </a:spcBef>
              <a:spcAft>
                <a:spcPct val="0"/>
              </a:spcAft>
              <a:defRPr>
                <a:solidFill>
                  <a:schemeClr val="tx1"/>
                </a:solidFill>
                <a:latin typeface="Arial" charset="0"/>
                <a:ea typeface="ＭＳ Ｐゴシック" charset="0"/>
              </a:defRPr>
            </a:lvl9pPr>
          </a:lstStyle>
          <a:p>
            <a:pPr eaLnBrk="0" hangingPunct="0"/>
            <a:r>
              <a:rPr lang="en-GB" sz="2800" dirty="0">
                <a:solidFill>
                  <a:srgbClr val="000000"/>
                </a:solidFill>
                <a:latin typeface="Myriad Pro" charset="0"/>
              </a:rPr>
              <a:t>The Jabberwocky Problem</a:t>
            </a:r>
          </a:p>
          <a:p>
            <a:pPr eaLnBrk="0" hangingPunct="0"/>
            <a:endParaRPr lang="en-GB" sz="2800" dirty="0">
              <a:solidFill>
                <a:srgbClr val="000000"/>
              </a:solidFill>
              <a:latin typeface="Myriad Pro" charset="0"/>
            </a:endParaRPr>
          </a:p>
          <a:p>
            <a:pPr eaLnBrk="0" hangingPunct="0"/>
            <a:r>
              <a:rPr lang="en-GB" sz="2800" i="1" dirty="0" err="1">
                <a:solidFill>
                  <a:srgbClr val="000000"/>
                </a:solidFill>
                <a:latin typeface="Myriad Pro" charset="0"/>
              </a:rPr>
              <a:t>‘Twas</a:t>
            </a:r>
            <a:r>
              <a:rPr lang="en-GB" sz="2800" i="1" dirty="0">
                <a:solidFill>
                  <a:srgbClr val="000000"/>
                </a:solidFill>
                <a:latin typeface="Myriad Pro" charset="0"/>
              </a:rPr>
              <a:t> </a:t>
            </a:r>
            <a:r>
              <a:rPr lang="en-GB" sz="2800" i="1" dirty="0" err="1">
                <a:solidFill>
                  <a:srgbClr val="000000"/>
                </a:solidFill>
                <a:latin typeface="Myriad Pro" charset="0"/>
              </a:rPr>
              <a:t>brillig</a:t>
            </a:r>
            <a:r>
              <a:rPr lang="en-GB" sz="2800" i="1" dirty="0">
                <a:solidFill>
                  <a:srgbClr val="000000"/>
                </a:solidFill>
                <a:latin typeface="Myriad Pro" charset="0"/>
              </a:rPr>
              <a:t>, and the </a:t>
            </a:r>
            <a:r>
              <a:rPr lang="en-GB" sz="2800" i="1" dirty="0" err="1">
                <a:solidFill>
                  <a:srgbClr val="000000"/>
                </a:solidFill>
                <a:latin typeface="Myriad Pro" charset="0"/>
              </a:rPr>
              <a:t>slithy</a:t>
            </a:r>
            <a:r>
              <a:rPr lang="en-GB" sz="2800" i="1" dirty="0">
                <a:solidFill>
                  <a:srgbClr val="000000"/>
                </a:solidFill>
                <a:latin typeface="Myriad Pro" charset="0"/>
              </a:rPr>
              <a:t> </a:t>
            </a:r>
            <a:r>
              <a:rPr lang="en-GB" sz="2800" i="1" dirty="0" err="1">
                <a:solidFill>
                  <a:srgbClr val="000000"/>
                </a:solidFill>
                <a:latin typeface="Myriad Pro" charset="0"/>
              </a:rPr>
              <a:t>toves</a:t>
            </a:r>
            <a:endParaRPr lang="en-GB" sz="2800" i="1" dirty="0">
              <a:solidFill>
                <a:srgbClr val="000000"/>
              </a:solidFill>
              <a:latin typeface="Myriad Pro" charset="0"/>
            </a:endParaRPr>
          </a:p>
          <a:p>
            <a:pPr eaLnBrk="0" hangingPunct="0"/>
            <a:r>
              <a:rPr lang="en-GB" sz="2800" i="1" dirty="0">
                <a:solidFill>
                  <a:srgbClr val="000000"/>
                </a:solidFill>
                <a:latin typeface="Myriad Pro" charset="0"/>
              </a:rPr>
              <a:t>Did gyre and </a:t>
            </a:r>
            <a:r>
              <a:rPr lang="en-GB" sz="2800" i="1" dirty="0" err="1">
                <a:solidFill>
                  <a:srgbClr val="000000"/>
                </a:solidFill>
                <a:latin typeface="Myriad Pro" charset="0"/>
              </a:rPr>
              <a:t>gimble</a:t>
            </a:r>
            <a:r>
              <a:rPr lang="en-GB" sz="2800" i="1" dirty="0">
                <a:solidFill>
                  <a:srgbClr val="000000"/>
                </a:solidFill>
                <a:latin typeface="Myriad Pro" charset="0"/>
              </a:rPr>
              <a:t> in the </a:t>
            </a:r>
            <a:r>
              <a:rPr lang="en-GB" sz="2800" i="1" dirty="0" err="1">
                <a:solidFill>
                  <a:srgbClr val="000000"/>
                </a:solidFill>
                <a:latin typeface="Myriad Pro" charset="0"/>
              </a:rPr>
              <a:t>wabe</a:t>
            </a:r>
            <a:r>
              <a:rPr lang="en-GB" sz="2800" i="1" dirty="0">
                <a:solidFill>
                  <a:srgbClr val="000000"/>
                </a:solidFill>
                <a:latin typeface="Myriad Pro" charset="0"/>
              </a:rPr>
              <a:t>;</a:t>
            </a:r>
          </a:p>
          <a:p>
            <a:pPr eaLnBrk="0" hangingPunct="0"/>
            <a:r>
              <a:rPr lang="en-GB" sz="2800" i="1" dirty="0">
                <a:solidFill>
                  <a:srgbClr val="000000"/>
                </a:solidFill>
                <a:latin typeface="Myriad Pro" charset="0"/>
              </a:rPr>
              <a:t>All </a:t>
            </a:r>
            <a:r>
              <a:rPr lang="en-GB" sz="2800" i="1" dirty="0" err="1">
                <a:solidFill>
                  <a:srgbClr val="000000"/>
                </a:solidFill>
                <a:latin typeface="Myriad Pro" charset="0"/>
              </a:rPr>
              <a:t>mimsy</a:t>
            </a:r>
            <a:r>
              <a:rPr lang="en-GB" sz="2800" i="1" dirty="0">
                <a:solidFill>
                  <a:srgbClr val="000000"/>
                </a:solidFill>
                <a:latin typeface="Myriad Pro" charset="0"/>
              </a:rPr>
              <a:t> were the </a:t>
            </a:r>
            <a:r>
              <a:rPr lang="en-GB" sz="2800" i="1" dirty="0" err="1">
                <a:solidFill>
                  <a:srgbClr val="000000"/>
                </a:solidFill>
                <a:latin typeface="Myriad Pro" charset="0"/>
              </a:rPr>
              <a:t>borogoves</a:t>
            </a:r>
            <a:r>
              <a:rPr lang="en-GB" sz="2800" i="1" dirty="0">
                <a:solidFill>
                  <a:srgbClr val="000000"/>
                </a:solidFill>
                <a:latin typeface="Myriad Pro" charset="0"/>
              </a:rPr>
              <a:t>,</a:t>
            </a:r>
          </a:p>
          <a:p>
            <a:pPr eaLnBrk="0" hangingPunct="0"/>
            <a:r>
              <a:rPr lang="en-GB" sz="2800" i="1" dirty="0">
                <a:solidFill>
                  <a:srgbClr val="000000"/>
                </a:solidFill>
                <a:latin typeface="Myriad Pro" charset="0"/>
              </a:rPr>
              <a:t>And the </a:t>
            </a:r>
            <a:r>
              <a:rPr lang="en-GB" sz="2800" i="1" dirty="0" err="1">
                <a:solidFill>
                  <a:srgbClr val="000000"/>
                </a:solidFill>
                <a:latin typeface="Myriad Pro" charset="0"/>
              </a:rPr>
              <a:t>mome</a:t>
            </a:r>
            <a:r>
              <a:rPr lang="en-GB" sz="2800" i="1" dirty="0">
                <a:solidFill>
                  <a:srgbClr val="000000"/>
                </a:solidFill>
                <a:latin typeface="Myriad Pro" charset="0"/>
              </a:rPr>
              <a:t> </a:t>
            </a:r>
            <a:r>
              <a:rPr lang="en-GB" sz="2800" i="1" dirty="0" err="1">
                <a:solidFill>
                  <a:srgbClr val="000000"/>
                </a:solidFill>
                <a:latin typeface="Myriad Pro" charset="0"/>
              </a:rPr>
              <a:t>raths</a:t>
            </a:r>
            <a:r>
              <a:rPr lang="en-GB" sz="2800" i="1" dirty="0">
                <a:solidFill>
                  <a:srgbClr val="000000"/>
                </a:solidFill>
                <a:latin typeface="Myriad Pro" charset="0"/>
              </a:rPr>
              <a:t> </a:t>
            </a:r>
            <a:r>
              <a:rPr lang="en-GB" sz="2800" i="1" dirty="0" err="1">
                <a:solidFill>
                  <a:srgbClr val="000000"/>
                </a:solidFill>
                <a:latin typeface="Myriad Pro" charset="0"/>
              </a:rPr>
              <a:t>outgrabe</a:t>
            </a:r>
            <a:r>
              <a:rPr lang="en-GB" sz="2800" i="1" dirty="0">
                <a:solidFill>
                  <a:srgbClr val="000000"/>
                </a:solidFill>
                <a:latin typeface="Myriad Pro" charset="0"/>
              </a:rPr>
              <a:t>.   </a:t>
            </a:r>
            <a:r>
              <a:rPr lang="en-GB" sz="2800" dirty="0">
                <a:solidFill>
                  <a:srgbClr val="000000"/>
                </a:solidFill>
                <a:latin typeface="Myriad Pro" charset="0"/>
              </a:rPr>
              <a:t> </a:t>
            </a:r>
          </a:p>
          <a:p>
            <a:pPr eaLnBrk="0" hangingPunct="0"/>
            <a:endParaRPr lang="en-GB" sz="2800" dirty="0">
              <a:solidFill>
                <a:srgbClr val="000000"/>
              </a:solidFill>
              <a:latin typeface="Myriad Pro" charset="0"/>
            </a:endParaRPr>
          </a:p>
          <a:p>
            <a:pPr eaLnBrk="0" hangingPunct="0">
              <a:buClr>
                <a:schemeClr val="hlink"/>
              </a:buClr>
              <a:buFontTx/>
              <a:buAutoNum type="arabicPeriod"/>
            </a:pPr>
            <a:r>
              <a:rPr lang="en-GB" sz="2800" dirty="0">
                <a:solidFill>
                  <a:srgbClr val="000000"/>
                </a:solidFill>
                <a:latin typeface="Myriad Pro" charset="0"/>
              </a:rPr>
              <a:t>What were the </a:t>
            </a:r>
            <a:r>
              <a:rPr lang="en-GB" sz="2800" dirty="0" err="1">
                <a:solidFill>
                  <a:srgbClr val="000000"/>
                </a:solidFill>
                <a:latin typeface="Myriad Pro" charset="0"/>
              </a:rPr>
              <a:t>slithy</a:t>
            </a:r>
            <a:r>
              <a:rPr lang="en-GB" sz="2800" dirty="0">
                <a:solidFill>
                  <a:srgbClr val="000000"/>
                </a:solidFill>
                <a:latin typeface="Myriad Pro" charset="0"/>
              </a:rPr>
              <a:t> </a:t>
            </a:r>
            <a:r>
              <a:rPr lang="en-GB" sz="2800" dirty="0" err="1">
                <a:solidFill>
                  <a:srgbClr val="000000"/>
                </a:solidFill>
                <a:latin typeface="Myriad Pro" charset="0"/>
              </a:rPr>
              <a:t>toves</a:t>
            </a:r>
            <a:r>
              <a:rPr lang="en-GB" sz="2800" dirty="0">
                <a:solidFill>
                  <a:srgbClr val="000000"/>
                </a:solidFill>
                <a:latin typeface="Myriad Pro" charset="0"/>
              </a:rPr>
              <a:t> doing in the </a:t>
            </a:r>
            <a:r>
              <a:rPr lang="en-GB" sz="2800" dirty="0" err="1">
                <a:solidFill>
                  <a:srgbClr val="000000"/>
                </a:solidFill>
                <a:latin typeface="Myriad Pro" charset="0"/>
              </a:rPr>
              <a:t>wabe</a:t>
            </a:r>
            <a:r>
              <a:rPr lang="en-GB" sz="2800" dirty="0">
                <a:solidFill>
                  <a:srgbClr val="000000"/>
                </a:solidFill>
                <a:latin typeface="Myriad Pro" charset="0"/>
              </a:rPr>
              <a:t>?</a:t>
            </a:r>
          </a:p>
          <a:p>
            <a:pPr eaLnBrk="0" hangingPunct="0">
              <a:buClr>
                <a:schemeClr val="hlink"/>
              </a:buClr>
              <a:buFontTx/>
              <a:buAutoNum type="arabicPeriod"/>
            </a:pPr>
            <a:endParaRPr lang="en-GB" sz="2800" dirty="0">
              <a:solidFill>
                <a:srgbClr val="000000"/>
              </a:solidFill>
              <a:latin typeface="Myriad Pro" charset="0"/>
            </a:endParaRPr>
          </a:p>
          <a:p>
            <a:pPr eaLnBrk="0" hangingPunct="0">
              <a:buClr>
                <a:schemeClr val="hlink"/>
              </a:buClr>
              <a:buFontTx/>
              <a:buAutoNum type="arabicPeriod"/>
            </a:pPr>
            <a:r>
              <a:rPr lang="en-GB" sz="2800" dirty="0">
                <a:solidFill>
                  <a:srgbClr val="000000"/>
                </a:solidFill>
                <a:latin typeface="Myriad Pro" charset="0"/>
              </a:rPr>
              <a:t>How would you describe the state of the </a:t>
            </a:r>
            <a:r>
              <a:rPr lang="en-GB" sz="2800" dirty="0" err="1">
                <a:solidFill>
                  <a:srgbClr val="000000"/>
                </a:solidFill>
                <a:latin typeface="Myriad Pro" charset="0"/>
              </a:rPr>
              <a:t>borogoves</a:t>
            </a:r>
            <a:r>
              <a:rPr lang="en-GB" sz="2800" dirty="0">
                <a:solidFill>
                  <a:srgbClr val="000000"/>
                </a:solidFill>
                <a:latin typeface="Myriad Pro" charset="0"/>
              </a:rPr>
              <a:t>?</a:t>
            </a:r>
          </a:p>
          <a:p>
            <a:pPr eaLnBrk="0" hangingPunct="0">
              <a:buClr>
                <a:schemeClr val="hlink"/>
              </a:buClr>
              <a:buFontTx/>
              <a:buAutoNum type="arabicPeriod"/>
            </a:pPr>
            <a:endParaRPr lang="en-GB" sz="2800" dirty="0">
              <a:solidFill>
                <a:srgbClr val="000000"/>
              </a:solidFill>
              <a:latin typeface="Myriad Pro" charset="0"/>
            </a:endParaRPr>
          </a:p>
          <a:p>
            <a:pPr eaLnBrk="0" hangingPunct="0">
              <a:buClr>
                <a:schemeClr val="hlink"/>
              </a:buClr>
              <a:buFontTx/>
              <a:buAutoNum type="arabicPeriod"/>
            </a:pPr>
            <a:r>
              <a:rPr lang="en-GB" sz="2800" dirty="0">
                <a:solidFill>
                  <a:srgbClr val="000000"/>
                </a:solidFill>
                <a:latin typeface="Myriad Pro" charset="0"/>
              </a:rPr>
              <a:t>What can you say about the </a:t>
            </a:r>
            <a:r>
              <a:rPr lang="en-GB" sz="2800" dirty="0" err="1">
                <a:solidFill>
                  <a:srgbClr val="000000"/>
                </a:solidFill>
                <a:latin typeface="Myriad Pro" charset="0"/>
              </a:rPr>
              <a:t>mome</a:t>
            </a:r>
            <a:r>
              <a:rPr lang="en-GB" sz="2800" dirty="0">
                <a:solidFill>
                  <a:srgbClr val="000000"/>
                </a:solidFill>
                <a:latin typeface="Myriad Pro" charset="0"/>
              </a:rPr>
              <a:t> </a:t>
            </a:r>
            <a:r>
              <a:rPr lang="en-GB" sz="2800" dirty="0" err="1">
                <a:solidFill>
                  <a:srgbClr val="000000"/>
                </a:solidFill>
                <a:latin typeface="Myriad Pro" charset="0"/>
              </a:rPr>
              <a:t>raths</a:t>
            </a:r>
            <a:r>
              <a:rPr lang="en-GB" sz="2800" dirty="0">
                <a:solidFill>
                  <a:srgbClr val="000000"/>
                </a:solidFill>
                <a:latin typeface="Myriad Pro" charset="0"/>
              </a:rPr>
              <a:t>?</a:t>
            </a:r>
            <a:endParaRPr lang="en-US" sz="2800" dirty="0">
              <a:solidFill>
                <a:srgbClr val="000000"/>
              </a:solidFill>
              <a:latin typeface="Myriad Pro" charset="0"/>
            </a:endParaRPr>
          </a:p>
        </p:txBody>
      </p:sp>
    </p:spTree>
    <p:extLst>
      <p:ext uri="{BB962C8B-B14F-4D97-AF65-F5344CB8AC3E}">
        <p14:creationId xmlns:p14="http://schemas.microsoft.com/office/powerpoint/2010/main" val="3847301352"/>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1127125" y="954088"/>
            <a:ext cx="7407275"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eaLnBrk="0" hangingPunct="0"/>
            <a:endParaRPr lang="en-US" sz="2400"/>
          </a:p>
        </p:txBody>
      </p:sp>
      <p:sp>
        <p:nvSpPr>
          <p:cNvPr id="19459" name="Text Box 3"/>
          <p:cNvSpPr txBox="1">
            <a:spLocks noChangeArrowheads="1"/>
          </p:cNvSpPr>
          <p:nvPr/>
        </p:nvSpPr>
        <p:spPr bwMode="auto">
          <a:xfrm>
            <a:off x="457200" y="609600"/>
            <a:ext cx="8153400" cy="52165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marL="457200" indent="-457200">
              <a:defRPr>
                <a:solidFill>
                  <a:schemeClr val="tx1"/>
                </a:solidFill>
                <a:latin typeface="Arial" charset="0"/>
                <a:ea typeface="ＭＳ Ｐゴシック" charset="0"/>
              </a:defRPr>
            </a:lvl1pPr>
            <a:lvl2pPr marL="914400" indent="-457200">
              <a:defRPr>
                <a:solidFill>
                  <a:schemeClr val="tx1"/>
                </a:solidFill>
                <a:latin typeface="Arial" charset="0"/>
                <a:ea typeface="ＭＳ Ｐゴシック" charset="0"/>
              </a:defRPr>
            </a:lvl2pPr>
            <a:lvl3pPr marL="1371600" indent="-457200">
              <a:defRPr>
                <a:solidFill>
                  <a:schemeClr val="tx1"/>
                </a:solidFill>
                <a:latin typeface="Arial" charset="0"/>
                <a:ea typeface="ＭＳ Ｐゴシック" charset="0"/>
              </a:defRPr>
            </a:lvl3pPr>
            <a:lvl4pPr marL="1828800" indent="-457200">
              <a:defRPr>
                <a:solidFill>
                  <a:schemeClr val="tx1"/>
                </a:solidFill>
                <a:latin typeface="Arial" charset="0"/>
                <a:ea typeface="ＭＳ Ｐゴシック" charset="0"/>
              </a:defRPr>
            </a:lvl4pPr>
            <a:lvl5pPr marL="2286000" indent="-457200">
              <a:defRPr>
                <a:solidFill>
                  <a:schemeClr val="tx1"/>
                </a:solidFill>
                <a:latin typeface="Arial" charset="0"/>
                <a:ea typeface="ＭＳ Ｐゴシック" charset="0"/>
              </a:defRPr>
            </a:lvl5pPr>
            <a:lvl6pPr marL="2743200" indent="-457200" fontAlgn="base">
              <a:spcBef>
                <a:spcPct val="0"/>
              </a:spcBef>
              <a:spcAft>
                <a:spcPct val="0"/>
              </a:spcAft>
              <a:defRPr>
                <a:solidFill>
                  <a:schemeClr val="tx1"/>
                </a:solidFill>
                <a:latin typeface="Arial" charset="0"/>
                <a:ea typeface="ＭＳ Ｐゴシック" charset="0"/>
              </a:defRPr>
            </a:lvl6pPr>
            <a:lvl7pPr marL="3200400" indent="-457200" fontAlgn="base">
              <a:spcBef>
                <a:spcPct val="0"/>
              </a:spcBef>
              <a:spcAft>
                <a:spcPct val="0"/>
              </a:spcAft>
              <a:defRPr>
                <a:solidFill>
                  <a:schemeClr val="tx1"/>
                </a:solidFill>
                <a:latin typeface="Arial" charset="0"/>
                <a:ea typeface="ＭＳ Ｐゴシック" charset="0"/>
              </a:defRPr>
            </a:lvl7pPr>
            <a:lvl8pPr marL="3657600" indent="-457200" fontAlgn="base">
              <a:spcBef>
                <a:spcPct val="0"/>
              </a:spcBef>
              <a:spcAft>
                <a:spcPct val="0"/>
              </a:spcAft>
              <a:defRPr>
                <a:solidFill>
                  <a:schemeClr val="tx1"/>
                </a:solidFill>
                <a:latin typeface="Arial" charset="0"/>
                <a:ea typeface="ＭＳ Ｐゴシック" charset="0"/>
              </a:defRPr>
            </a:lvl8pPr>
            <a:lvl9pPr marL="4114800" indent="-457200" fontAlgn="base">
              <a:spcBef>
                <a:spcPct val="0"/>
              </a:spcBef>
              <a:spcAft>
                <a:spcPct val="0"/>
              </a:spcAft>
              <a:defRPr>
                <a:solidFill>
                  <a:schemeClr val="tx1"/>
                </a:solidFill>
                <a:latin typeface="Arial" charset="0"/>
                <a:ea typeface="ＭＳ Ｐゴシック" charset="0"/>
              </a:defRPr>
            </a:lvl9pPr>
          </a:lstStyle>
          <a:p>
            <a:pPr eaLnBrk="0" hangingPunct="0"/>
            <a:r>
              <a:rPr lang="en-GB" sz="2800" dirty="0">
                <a:solidFill>
                  <a:srgbClr val="000000"/>
                </a:solidFill>
                <a:latin typeface="Myriad Pro" charset="0"/>
              </a:rPr>
              <a:t>The Jabberwocky Problem</a:t>
            </a:r>
          </a:p>
          <a:p>
            <a:pPr eaLnBrk="0" hangingPunct="0"/>
            <a:endParaRPr lang="en-GB" sz="2800" dirty="0">
              <a:solidFill>
                <a:srgbClr val="000000"/>
              </a:solidFill>
              <a:latin typeface="Myriad Pro" charset="0"/>
            </a:endParaRPr>
          </a:p>
          <a:p>
            <a:pPr eaLnBrk="0" hangingPunct="0"/>
            <a:r>
              <a:rPr lang="ja-JP" altLang="en-GB" sz="2800" i="1" dirty="0">
                <a:solidFill>
                  <a:srgbClr val="000000"/>
                </a:solidFill>
                <a:latin typeface="Arial"/>
              </a:rPr>
              <a:t>‘</a:t>
            </a:r>
            <a:r>
              <a:rPr lang="en-GB" sz="2800" i="1" dirty="0" err="1">
                <a:solidFill>
                  <a:srgbClr val="000000"/>
                </a:solidFill>
                <a:latin typeface="Myriad Pro" charset="0"/>
              </a:rPr>
              <a:t>Twas</a:t>
            </a:r>
            <a:r>
              <a:rPr lang="en-GB" sz="2800" i="1" dirty="0">
                <a:solidFill>
                  <a:srgbClr val="000000"/>
                </a:solidFill>
                <a:latin typeface="Myriad Pro" charset="0"/>
              </a:rPr>
              <a:t> </a:t>
            </a:r>
            <a:r>
              <a:rPr lang="en-GB" sz="2800" i="1" dirty="0" err="1">
                <a:solidFill>
                  <a:srgbClr val="000000"/>
                </a:solidFill>
                <a:latin typeface="Myriad Pro" charset="0"/>
              </a:rPr>
              <a:t>brillig</a:t>
            </a:r>
            <a:r>
              <a:rPr lang="en-GB" sz="2800" i="1" dirty="0">
                <a:solidFill>
                  <a:srgbClr val="000000"/>
                </a:solidFill>
                <a:latin typeface="Myriad Pro" charset="0"/>
              </a:rPr>
              <a:t>, and the </a:t>
            </a:r>
            <a:r>
              <a:rPr lang="en-GB" sz="2800" i="1" dirty="0" err="1">
                <a:solidFill>
                  <a:srgbClr val="000000"/>
                </a:solidFill>
                <a:latin typeface="Myriad Pro" charset="0"/>
              </a:rPr>
              <a:t>slithy</a:t>
            </a:r>
            <a:r>
              <a:rPr lang="en-GB" sz="2800" i="1" dirty="0">
                <a:solidFill>
                  <a:srgbClr val="000000"/>
                </a:solidFill>
                <a:latin typeface="Myriad Pro" charset="0"/>
              </a:rPr>
              <a:t> </a:t>
            </a:r>
            <a:r>
              <a:rPr lang="en-GB" sz="2800" i="1" dirty="0" err="1">
                <a:solidFill>
                  <a:srgbClr val="000000"/>
                </a:solidFill>
                <a:latin typeface="Myriad Pro" charset="0"/>
              </a:rPr>
              <a:t>toves</a:t>
            </a:r>
            <a:endParaRPr lang="en-GB" sz="2800" i="1" dirty="0">
              <a:solidFill>
                <a:srgbClr val="000000"/>
              </a:solidFill>
              <a:latin typeface="Myriad Pro" charset="0"/>
            </a:endParaRPr>
          </a:p>
          <a:p>
            <a:pPr eaLnBrk="0" hangingPunct="0"/>
            <a:r>
              <a:rPr lang="en-GB" sz="2800" i="1" dirty="0">
                <a:solidFill>
                  <a:srgbClr val="000000"/>
                </a:solidFill>
                <a:latin typeface="Myriad Pro" charset="0"/>
              </a:rPr>
              <a:t>Did gyre and </a:t>
            </a:r>
            <a:r>
              <a:rPr lang="en-GB" sz="2800" i="1" dirty="0" err="1">
                <a:solidFill>
                  <a:srgbClr val="000000"/>
                </a:solidFill>
                <a:latin typeface="Myriad Pro" charset="0"/>
              </a:rPr>
              <a:t>gimble</a:t>
            </a:r>
            <a:r>
              <a:rPr lang="en-GB" sz="2800" i="1" dirty="0">
                <a:solidFill>
                  <a:srgbClr val="000000"/>
                </a:solidFill>
                <a:latin typeface="Myriad Pro" charset="0"/>
              </a:rPr>
              <a:t> in the </a:t>
            </a:r>
            <a:r>
              <a:rPr lang="en-GB" sz="2800" i="1" dirty="0" err="1">
                <a:solidFill>
                  <a:srgbClr val="000000"/>
                </a:solidFill>
                <a:latin typeface="Myriad Pro" charset="0"/>
              </a:rPr>
              <a:t>wabe</a:t>
            </a:r>
            <a:r>
              <a:rPr lang="en-GB" sz="2800" i="1" dirty="0">
                <a:solidFill>
                  <a:srgbClr val="000000"/>
                </a:solidFill>
                <a:latin typeface="Myriad Pro" charset="0"/>
              </a:rPr>
              <a:t>;</a:t>
            </a:r>
          </a:p>
          <a:p>
            <a:pPr eaLnBrk="0" hangingPunct="0"/>
            <a:r>
              <a:rPr lang="en-GB" sz="2800" i="1" dirty="0">
                <a:solidFill>
                  <a:srgbClr val="000000"/>
                </a:solidFill>
                <a:latin typeface="Myriad Pro" charset="0"/>
              </a:rPr>
              <a:t>All </a:t>
            </a:r>
            <a:r>
              <a:rPr lang="en-GB" sz="2800" i="1" dirty="0" err="1">
                <a:solidFill>
                  <a:srgbClr val="000000"/>
                </a:solidFill>
                <a:latin typeface="Myriad Pro" charset="0"/>
              </a:rPr>
              <a:t>mimsy</a:t>
            </a:r>
            <a:r>
              <a:rPr lang="en-GB" sz="2800" i="1" dirty="0">
                <a:solidFill>
                  <a:srgbClr val="000000"/>
                </a:solidFill>
                <a:latin typeface="Myriad Pro" charset="0"/>
              </a:rPr>
              <a:t> were the </a:t>
            </a:r>
            <a:r>
              <a:rPr lang="en-GB" sz="2800" i="1" dirty="0" err="1">
                <a:solidFill>
                  <a:srgbClr val="000000"/>
                </a:solidFill>
                <a:latin typeface="Myriad Pro" charset="0"/>
              </a:rPr>
              <a:t>borogoves</a:t>
            </a:r>
            <a:r>
              <a:rPr lang="en-GB" sz="2800" i="1" dirty="0">
                <a:solidFill>
                  <a:srgbClr val="000000"/>
                </a:solidFill>
                <a:latin typeface="Myriad Pro" charset="0"/>
              </a:rPr>
              <a:t>,</a:t>
            </a:r>
          </a:p>
          <a:p>
            <a:pPr eaLnBrk="0" hangingPunct="0"/>
            <a:r>
              <a:rPr lang="en-GB" sz="2800" i="1" dirty="0">
                <a:solidFill>
                  <a:srgbClr val="000000"/>
                </a:solidFill>
                <a:latin typeface="Myriad Pro" charset="0"/>
              </a:rPr>
              <a:t>And the </a:t>
            </a:r>
            <a:r>
              <a:rPr lang="en-GB" sz="2800" i="1" dirty="0" err="1">
                <a:solidFill>
                  <a:srgbClr val="000000"/>
                </a:solidFill>
                <a:latin typeface="Myriad Pro" charset="0"/>
              </a:rPr>
              <a:t>mome</a:t>
            </a:r>
            <a:r>
              <a:rPr lang="en-GB" sz="2800" i="1" dirty="0">
                <a:solidFill>
                  <a:srgbClr val="000000"/>
                </a:solidFill>
                <a:latin typeface="Myriad Pro" charset="0"/>
              </a:rPr>
              <a:t> </a:t>
            </a:r>
            <a:r>
              <a:rPr lang="en-GB" sz="2800" i="1" dirty="0" err="1">
                <a:solidFill>
                  <a:srgbClr val="000000"/>
                </a:solidFill>
                <a:latin typeface="Myriad Pro" charset="0"/>
              </a:rPr>
              <a:t>raths</a:t>
            </a:r>
            <a:r>
              <a:rPr lang="en-GB" sz="2800" i="1" dirty="0">
                <a:solidFill>
                  <a:srgbClr val="000000"/>
                </a:solidFill>
                <a:latin typeface="Myriad Pro" charset="0"/>
              </a:rPr>
              <a:t> </a:t>
            </a:r>
            <a:r>
              <a:rPr lang="en-GB" sz="2800" i="1" dirty="0" err="1">
                <a:solidFill>
                  <a:srgbClr val="000000"/>
                </a:solidFill>
                <a:latin typeface="Myriad Pro" charset="0"/>
              </a:rPr>
              <a:t>outgrabe</a:t>
            </a:r>
            <a:r>
              <a:rPr lang="en-GB" sz="2800" i="1" dirty="0">
                <a:solidFill>
                  <a:srgbClr val="000000"/>
                </a:solidFill>
                <a:latin typeface="Myriad Pro" charset="0"/>
              </a:rPr>
              <a:t>. </a:t>
            </a:r>
            <a:endParaRPr lang="en-GB" sz="2800" dirty="0">
              <a:solidFill>
                <a:srgbClr val="000000"/>
              </a:solidFill>
              <a:latin typeface="Myriad Pro" charset="0"/>
            </a:endParaRPr>
          </a:p>
          <a:p>
            <a:pPr eaLnBrk="0" hangingPunct="0"/>
            <a:endParaRPr lang="en-GB" sz="2800" dirty="0">
              <a:solidFill>
                <a:srgbClr val="000000"/>
              </a:solidFill>
              <a:latin typeface="Myriad Pro" charset="0"/>
            </a:endParaRPr>
          </a:p>
          <a:p>
            <a:pPr eaLnBrk="0" hangingPunct="0"/>
            <a:r>
              <a:rPr lang="en-GB" sz="2800" dirty="0">
                <a:solidFill>
                  <a:schemeClr val="hlink"/>
                </a:solidFill>
                <a:latin typeface="Myriad Pro" charset="0"/>
              </a:rPr>
              <a:t>4.</a:t>
            </a:r>
            <a:r>
              <a:rPr lang="en-GB" sz="2800" dirty="0">
                <a:solidFill>
                  <a:srgbClr val="FF0000"/>
                </a:solidFill>
                <a:latin typeface="Myriad Pro" charset="0"/>
              </a:rPr>
              <a:t>	</a:t>
            </a:r>
            <a:r>
              <a:rPr lang="en-GB" sz="2800" dirty="0">
                <a:latin typeface="Myriad Pro" charset="0"/>
              </a:rPr>
              <a:t>Why were the </a:t>
            </a:r>
            <a:r>
              <a:rPr lang="en-GB" sz="2800" dirty="0" err="1">
                <a:latin typeface="Myriad Pro" charset="0"/>
              </a:rPr>
              <a:t>borogoves</a:t>
            </a:r>
            <a:r>
              <a:rPr lang="en-GB" sz="2800" dirty="0">
                <a:latin typeface="Myriad Pro" charset="0"/>
              </a:rPr>
              <a:t> </a:t>
            </a:r>
            <a:r>
              <a:rPr lang="en-GB" sz="2800" dirty="0" err="1">
                <a:latin typeface="Myriad Pro" charset="0"/>
              </a:rPr>
              <a:t>mimsy</a:t>
            </a:r>
            <a:r>
              <a:rPr lang="en-GB" sz="2800" dirty="0">
                <a:latin typeface="Myriad Pro" charset="0"/>
              </a:rPr>
              <a:t>?</a:t>
            </a:r>
          </a:p>
          <a:p>
            <a:pPr eaLnBrk="0" hangingPunct="0"/>
            <a:endParaRPr lang="en-GB" sz="2800" dirty="0">
              <a:latin typeface="Myriad Pro" charset="0"/>
            </a:endParaRPr>
          </a:p>
          <a:p>
            <a:pPr eaLnBrk="0" hangingPunct="0"/>
            <a:r>
              <a:rPr lang="en-GB" sz="2800" dirty="0">
                <a:solidFill>
                  <a:schemeClr val="hlink"/>
                </a:solidFill>
                <a:latin typeface="Myriad Pro" charset="0"/>
              </a:rPr>
              <a:t>5.</a:t>
            </a:r>
            <a:r>
              <a:rPr lang="en-GB" sz="2800" dirty="0">
                <a:solidFill>
                  <a:srgbClr val="FF0000"/>
                </a:solidFill>
                <a:latin typeface="Myriad Pro" charset="0"/>
              </a:rPr>
              <a:t> 	</a:t>
            </a:r>
            <a:r>
              <a:rPr lang="en-GB" sz="2800" dirty="0">
                <a:latin typeface="Myriad Pro" charset="0"/>
              </a:rPr>
              <a:t>How effective was the </a:t>
            </a:r>
            <a:r>
              <a:rPr lang="en-GB" sz="2800" dirty="0" err="1">
                <a:latin typeface="Myriad Pro" charset="0"/>
              </a:rPr>
              <a:t>mome</a:t>
            </a:r>
            <a:r>
              <a:rPr lang="en-GB" sz="2800" dirty="0">
                <a:latin typeface="Myriad Pro" charset="0"/>
              </a:rPr>
              <a:t> </a:t>
            </a:r>
            <a:r>
              <a:rPr lang="en-GB" sz="2800" dirty="0" err="1">
                <a:latin typeface="Myriad Pro" charset="0"/>
              </a:rPr>
              <a:t>raths</a:t>
            </a:r>
            <a:r>
              <a:rPr lang="ja-JP" altLang="en-GB" sz="2800" dirty="0">
                <a:latin typeface="Arial"/>
              </a:rPr>
              <a:t>’</a:t>
            </a:r>
            <a:r>
              <a:rPr lang="en-GB" sz="2800" dirty="0">
                <a:latin typeface="Myriad Pro" charset="0"/>
              </a:rPr>
              <a:t> strategy?</a:t>
            </a:r>
          </a:p>
          <a:p>
            <a:pPr eaLnBrk="0" hangingPunct="0"/>
            <a:endParaRPr lang="en-GB" sz="2800" dirty="0">
              <a:latin typeface="Myriad Pro" charset="0"/>
            </a:endParaRPr>
          </a:p>
          <a:p>
            <a:pPr eaLnBrk="0" hangingPunct="0"/>
            <a:r>
              <a:rPr lang="en-GB" sz="2800" b="1" dirty="0">
                <a:solidFill>
                  <a:srgbClr val="000000"/>
                </a:solidFill>
                <a:latin typeface="Myriad Pro" charset="0"/>
              </a:rPr>
              <a:t> </a:t>
            </a:r>
            <a:endParaRPr lang="en-US" sz="2800" b="1" dirty="0">
              <a:solidFill>
                <a:srgbClr val="000000"/>
              </a:solidFill>
              <a:latin typeface="Myriad Pro" charset="0"/>
            </a:endParaRPr>
          </a:p>
        </p:txBody>
      </p:sp>
    </p:spTree>
    <p:extLst>
      <p:ext uri="{BB962C8B-B14F-4D97-AF65-F5344CB8AC3E}">
        <p14:creationId xmlns:p14="http://schemas.microsoft.com/office/powerpoint/2010/main" val="392154232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9459">
                                            <p:txEl>
                                              <p:pRg st="7" end="7"/>
                                            </p:txEl>
                                          </p:spTgt>
                                        </p:tgtEl>
                                        <p:attrNameLst>
                                          <p:attrName>style.visibility</p:attrName>
                                        </p:attrNameLst>
                                      </p:cBhvr>
                                      <p:to>
                                        <p:strVal val="visible"/>
                                      </p:to>
                                    </p:set>
                                    <p:anim calcmode="lin" valueType="num">
                                      <p:cBhvr additive="base">
                                        <p:cTn id="7" dur="500" fill="hold"/>
                                        <p:tgtEl>
                                          <p:spTgt spid="19459">
                                            <p:txEl>
                                              <p:pRg st="7" end="7"/>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9459">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9459">
                                            <p:txEl>
                                              <p:pRg st="9" end="9"/>
                                            </p:txEl>
                                          </p:spTgt>
                                        </p:tgtEl>
                                        <p:attrNameLst>
                                          <p:attrName>style.visibility</p:attrName>
                                        </p:attrNameLst>
                                      </p:cBhvr>
                                      <p:to>
                                        <p:strVal val="visible"/>
                                      </p:to>
                                    </p:set>
                                    <p:anim calcmode="lin" valueType="num">
                                      <p:cBhvr additive="base">
                                        <p:cTn id="13" dur="500" fill="hold"/>
                                        <p:tgtEl>
                                          <p:spTgt spid="19459">
                                            <p:txEl>
                                              <p:pRg st="9" end="9"/>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9459">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Curriculum sequencing</a:t>
            </a:r>
            <a:endParaRPr lang="en-US" dirty="0"/>
          </a:p>
        </p:txBody>
      </p:sp>
      <p:sp>
        <p:nvSpPr>
          <p:cNvPr id="3" name="Content Placeholder 2"/>
          <p:cNvSpPr>
            <a:spLocks noGrp="1"/>
          </p:cNvSpPr>
          <p:nvPr>
            <p:ph idx="1"/>
          </p:nvPr>
        </p:nvSpPr>
        <p:spPr/>
        <p:txBody>
          <a:bodyPr/>
          <a:lstStyle/>
          <a:p>
            <a:pPr marL="0" indent="0">
              <a:buNone/>
            </a:pPr>
            <a:r>
              <a:rPr lang="en-US" dirty="0"/>
              <a:t>Activity</a:t>
            </a:r>
            <a:endParaRPr lang="en-GB" dirty="0"/>
          </a:p>
          <a:p>
            <a:r>
              <a:rPr lang="en-GB" dirty="0" smtClean="0"/>
              <a:t>I</a:t>
            </a:r>
            <a:r>
              <a:rPr lang="en-US" dirty="0" err="1" smtClean="0"/>
              <a:t>dentifiy</a:t>
            </a:r>
            <a:r>
              <a:rPr lang="en-US" dirty="0" smtClean="0"/>
              <a:t> components that combine to create a composite skill</a:t>
            </a:r>
          </a:p>
          <a:p>
            <a:pPr marL="0" indent="0">
              <a:buNone/>
            </a:pPr>
            <a:r>
              <a:rPr lang="en-US" dirty="0" smtClean="0"/>
              <a:t>Trade specific or technical examples</a:t>
            </a:r>
            <a:r>
              <a:rPr lang="en-US" dirty="0"/>
              <a:t> </a:t>
            </a:r>
            <a:endParaRPr lang="en-GB" dirty="0"/>
          </a:p>
          <a:p>
            <a:endParaRPr lang="en-US" dirty="0"/>
          </a:p>
        </p:txBody>
      </p:sp>
    </p:spTree>
    <p:extLst>
      <p:ext uri="{BB962C8B-B14F-4D97-AF65-F5344CB8AC3E}">
        <p14:creationId xmlns:p14="http://schemas.microsoft.com/office/powerpoint/2010/main" val="158321902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Think about EPA</a:t>
            </a:r>
            <a:endParaRPr lang="en-US" dirty="0"/>
          </a:p>
        </p:txBody>
      </p:sp>
      <p:sp>
        <p:nvSpPr>
          <p:cNvPr id="3" name="Content Placeholder 2"/>
          <p:cNvSpPr>
            <a:spLocks noGrp="1"/>
          </p:cNvSpPr>
          <p:nvPr>
            <p:ph idx="1"/>
          </p:nvPr>
        </p:nvSpPr>
        <p:spPr/>
        <p:txBody>
          <a:bodyPr/>
          <a:lstStyle/>
          <a:p>
            <a:pPr marL="0" indent="0">
              <a:buNone/>
            </a:pPr>
            <a:r>
              <a:rPr lang="en-US" dirty="0" smtClean="0"/>
              <a:t>How many of your components are </a:t>
            </a:r>
            <a:r>
              <a:rPr lang="en-US" dirty="0" err="1" smtClean="0"/>
              <a:t>behavioural</a:t>
            </a:r>
            <a:r>
              <a:rPr lang="en-US" dirty="0" smtClean="0"/>
              <a:t>?</a:t>
            </a:r>
          </a:p>
          <a:p>
            <a:pPr marL="0" indent="0">
              <a:buNone/>
            </a:pPr>
            <a:endParaRPr lang="en-US" dirty="0"/>
          </a:p>
          <a:p>
            <a:pPr marL="0" indent="0">
              <a:buNone/>
            </a:pPr>
            <a:r>
              <a:rPr lang="en-US" dirty="0" smtClean="0"/>
              <a:t>How does this impact on your considerations for </a:t>
            </a:r>
            <a:r>
              <a:rPr lang="en-US" smtClean="0"/>
              <a:t>preparation for EPA?</a:t>
            </a:r>
            <a:endParaRPr lang="en-US"/>
          </a:p>
        </p:txBody>
      </p:sp>
    </p:spTree>
    <p:extLst>
      <p:ext uri="{BB962C8B-B14F-4D97-AF65-F5344CB8AC3E}">
        <p14:creationId xmlns:p14="http://schemas.microsoft.com/office/powerpoint/2010/main" val="411125738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idx="1"/>
          </p:nvPr>
        </p:nvSpPr>
        <p:spPr/>
        <p:txBody>
          <a:bodyPr/>
          <a:lstStyle/>
          <a:p>
            <a:pPr marL="0" indent="0">
              <a:buNone/>
            </a:pPr>
            <a:r>
              <a:rPr lang="en-US" dirty="0" smtClean="0"/>
              <a:t>If you have any questions please pass those through BACH or you can contact me;</a:t>
            </a:r>
          </a:p>
          <a:p>
            <a:pPr marL="0" indent="0">
              <a:buNone/>
            </a:pPr>
            <a:endParaRPr lang="en-US" dirty="0"/>
          </a:p>
          <a:p>
            <a:pPr marL="0" indent="0" algn="ctr">
              <a:buNone/>
            </a:pPr>
            <a:r>
              <a:rPr lang="en-US" dirty="0" err="1" smtClean="0"/>
              <a:t>chrisbealey@gmail.com</a:t>
            </a:r>
            <a:endParaRPr lang="en-US" dirty="0"/>
          </a:p>
        </p:txBody>
      </p:sp>
    </p:spTree>
    <p:extLst>
      <p:ext uri="{BB962C8B-B14F-4D97-AF65-F5344CB8AC3E}">
        <p14:creationId xmlns:p14="http://schemas.microsoft.com/office/powerpoint/2010/main" val="34438821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4727" name="Rectangle 7"/>
          <p:cNvSpPr>
            <a:spLocks noGrp="1" noChangeArrowheads="1"/>
          </p:cNvSpPr>
          <p:nvPr>
            <p:ph type="title"/>
          </p:nvPr>
        </p:nvSpPr>
        <p:spPr/>
        <p:txBody>
          <a:bodyPr/>
          <a:lstStyle/>
          <a:p>
            <a:r>
              <a:rPr lang="en-GB" dirty="0" smtClean="0"/>
              <a:t>Timetable</a:t>
            </a:r>
            <a:endParaRPr lang="en-GB" dirty="0"/>
          </a:p>
        </p:txBody>
      </p:sp>
      <p:sp>
        <p:nvSpPr>
          <p:cNvPr id="414728" name="Rectangle 8"/>
          <p:cNvSpPr>
            <a:spLocks noGrp="1" noChangeArrowheads="1"/>
          </p:cNvSpPr>
          <p:nvPr>
            <p:ph idx="1"/>
          </p:nvPr>
        </p:nvSpPr>
        <p:spPr/>
        <p:txBody>
          <a:bodyPr>
            <a:normAutofit fontScale="92500"/>
          </a:bodyPr>
          <a:lstStyle/>
          <a:p>
            <a:endParaRPr lang="en-US" dirty="0" smtClean="0"/>
          </a:p>
          <a:p>
            <a:pPr marL="0" indent="0">
              <a:buNone/>
            </a:pPr>
            <a:r>
              <a:rPr lang="en-US" dirty="0"/>
              <a:t>The new EIF is based on the educational research undertaken before and after the </a:t>
            </a:r>
            <a:r>
              <a:rPr lang="en-US" dirty="0" err="1"/>
              <a:t>Ofsted</a:t>
            </a:r>
            <a:r>
              <a:rPr lang="en-US" dirty="0"/>
              <a:t> paper – Learning Matters</a:t>
            </a:r>
            <a:endParaRPr lang="en-GB" dirty="0"/>
          </a:p>
          <a:p>
            <a:pPr marL="0" indent="0">
              <a:buNone/>
            </a:pPr>
            <a:r>
              <a:rPr lang="en-GB" dirty="0" smtClean="0"/>
              <a:t>O</a:t>
            </a:r>
            <a:r>
              <a:rPr lang="en-US" dirty="0" err="1" smtClean="0"/>
              <a:t>fsted</a:t>
            </a:r>
            <a:r>
              <a:rPr lang="en-US" dirty="0" smtClean="0"/>
              <a:t> are:</a:t>
            </a:r>
            <a:endParaRPr lang="en-US" dirty="0"/>
          </a:p>
          <a:p>
            <a:r>
              <a:rPr lang="en-US" dirty="0" smtClean="0"/>
              <a:t>already </a:t>
            </a:r>
            <a:r>
              <a:rPr lang="en-US" dirty="0"/>
              <a:t>sharing </a:t>
            </a:r>
            <a:r>
              <a:rPr lang="en-US" dirty="0" smtClean="0"/>
              <a:t>thoughts with stakeholders and will </a:t>
            </a:r>
            <a:r>
              <a:rPr lang="en-US" dirty="0"/>
              <a:t>consult on </a:t>
            </a:r>
            <a:r>
              <a:rPr lang="en-US" dirty="0" smtClean="0"/>
              <a:t>the detail in the spring term</a:t>
            </a:r>
            <a:endParaRPr lang="en-GB" dirty="0"/>
          </a:p>
          <a:p>
            <a:r>
              <a:rPr lang="en-GB" dirty="0"/>
              <a:t>t</a:t>
            </a:r>
            <a:r>
              <a:rPr lang="en-US" dirty="0" smtClean="0"/>
              <a:t>he final framework will be published </a:t>
            </a:r>
            <a:r>
              <a:rPr lang="en-US" dirty="0"/>
              <a:t>summer 2019, </a:t>
            </a:r>
            <a:r>
              <a:rPr lang="en-US" dirty="0" smtClean="0"/>
              <a:t>and be live for use from  1st September </a:t>
            </a:r>
            <a:r>
              <a:rPr lang="en-US" dirty="0"/>
              <a:t>2019, </a:t>
            </a:r>
            <a:endParaRPr lang="en-GB" dirty="0"/>
          </a:p>
        </p:txBody>
      </p:sp>
    </p:spTree>
    <p:extLst>
      <p:ext uri="{BB962C8B-B14F-4D97-AF65-F5344CB8AC3E}">
        <p14:creationId xmlns:p14="http://schemas.microsoft.com/office/powerpoint/2010/main" val="15903423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4727" name="Rectangle 7"/>
          <p:cNvSpPr>
            <a:spLocks noGrp="1" noChangeArrowheads="1"/>
          </p:cNvSpPr>
          <p:nvPr>
            <p:ph type="title"/>
          </p:nvPr>
        </p:nvSpPr>
        <p:spPr/>
        <p:txBody>
          <a:bodyPr/>
          <a:lstStyle/>
          <a:p>
            <a:r>
              <a:rPr lang="en-GB" dirty="0"/>
              <a:t>P</a:t>
            </a:r>
            <a:r>
              <a:rPr lang="en-GB" dirty="0" smtClean="0"/>
              <a:t>urpose</a:t>
            </a:r>
            <a:endParaRPr lang="en-GB" dirty="0"/>
          </a:p>
        </p:txBody>
      </p:sp>
      <p:sp>
        <p:nvSpPr>
          <p:cNvPr id="414728" name="Rectangle 8"/>
          <p:cNvSpPr>
            <a:spLocks noGrp="1" noChangeArrowheads="1"/>
          </p:cNvSpPr>
          <p:nvPr>
            <p:ph idx="1"/>
          </p:nvPr>
        </p:nvSpPr>
        <p:spPr/>
        <p:txBody>
          <a:bodyPr>
            <a:normAutofit fontScale="92500" lnSpcReduction="10000"/>
          </a:bodyPr>
          <a:lstStyle/>
          <a:p>
            <a:r>
              <a:rPr lang="en-US" dirty="0">
                <a:solidFill>
                  <a:schemeClr val="tx1"/>
                </a:solidFill>
              </a:rPr>
              <a:t>In </a:t>
            </a:r>
            <a:r>
              <a:rPr lang="en-US" dirty="0" smtClean="0">
                <a:solidFill>
                  <a:schemeClr val="tx1"/>
                </a:solidFill>
              </a:rPr>
              <a:t>the new </a:t>
            </a:r>
            <a:r>
              <a:rPr lang="en-US" dirty="0">
                <a:solidFill>
                  <a:schemeClr val="tx1"/>
                </a:solidFill>
              </a:rPr>
              <a:t>framework </a:t>
            </a:r>
            <a:r>
              <a:rPr lang="en-US" dirty="0" smtClean="0">
                <a:solidFill>
                  <a:schemeClr val="tx1"/>
                </a:solidFill>
              </a:rPr>
              <a:t>the HMCI has sought to:  </a:t>
            </a:r>
          </a:p>
          <a:p>
            <a:pPr marL="0" indent="0">
              <a:buNone/>
            </a:pPr>
            <a:r>
              <a:rPr lang="en-US" dirty="0" smtClean="0">
                <a:solidFill>
                  <a:schemeClr val="tx1"/>
                </a:solidFill>
              </a:rPr>
              <a:t>‘dispel </a:t>
            </a:r>
            <a:r>
              <a:rPr lang="en-US" dirty="0">
                <a:solidFill>
                  <a:schemeClr val="tx1"/>
                </a:solidFill>
              </a:rPr>
              <a:t>myth </a:t>
            </a:r>
            <a:r>
              <a:rPr lang="en-US" dirty="0" smtClean="0">
                <a:solidFill>
                  <a:schemeClr val="tx1"/>
                </a:solidFill>
              </a:rPr>
              <a:t>that data </a:t>
            </a:r>
            <a:r>
              <a:rPr lang="en-US" dirty="0">
                <a:solidFill>
                  <a:schemeClr val="tx1"/>
                </a:solidFill>
              </a:rPr>
              <a:t>is </a:t>
            </a:r>
            <a:r>
              <a:rPr lang="en-US" dirty="0" smtClean="0">
                <a:solidFill>
                  <a:schemeClr val="tx1"/>
                </a:solidFill>
              </a:rPr>
              <a:t>all’</a:t>
            </a:r>
            <a:r>
              <a:rPr lang="en-US" dirty="0">
                <a:solidFill>
                  <a:schemeClr val="tx1"/>
                </a:solidFill>
              </a:rPr>
              <a:t> </a:t>
            </a:r>
            <a:endParaRPr lang="en-GB" dirty="0">
              <a:solidFill>
                <a:schemeClr val="tx1"/>
              </a:solidFill>
            </a:endParaRPr>
          </a:p>
          <a:p>
            <a:r>
              <a:rPr lang="en-US" dirty="0" smtClean="0"/>
              <a:t>Robust evidence</a:t>
            </a:r>
            <a:r>
              <a:rPr lang="en-US" dirty="0"/>
              <a:t> </a:t>
            </a:r>
            <a:endParaRPr lang="en-GB" dirty="0"/>
          </a:p>
          <a:p>
            <a:r>
              <a:rPr lang="en-US" dirty="0"/>
              <a:t>Evaluate quality of provision against evidence of </a:t>
            </a:r>
            <a:r>
              <a:rPr lang="en-US" dirty="0" smtClean="0"/>
              <a:t>effectiveness</a:t>
            </a:r>
            <a:r>
              <a:rPr lang="en-US" dirty="0"/>
              <a:t> </a:t>
            </a:r>
            <a:endParaRPr lang="en-GB" dirty="0"/>
          </a:p>
          <a:p>
            <a:r>
              <a:rPr lang="en-US" dirty="0"/>
              <a:t>Provide info to providers to enable them to develop capacity for </a:t>
            </a:r>
            <a:r>
              <a:rPr lang="en-US" dirty="0" smtClean="0"/>
              <a:t>improvement</a:t>
            </a:r>
            <a:endParaRPr lang="en-GB" dirty="0"/>
          </a:p>
          <a:p>
            <a:r>
              <a:rPr lang="en-US" dirty="0"/>
              <a:t>Report to stakeholders enables them to </a:t>
            </a:r>
            <a:r>
              <a:rPr lang="en-US" dirty="0" smtClean="0"/>
              <a:t> </a:t>
            </a:r>
            <a:r>
              <a:rPr lang="en-US" dirty="0"/>
              <a:t>make informed decisions about providers</a:t>
            </a:r>
            <a:endParaRPr lang="en-GB" dirty="0"/>
          </a:p>
          <a:p>
            <a:endParaRPr lang="en-GB" dirty="0"/>
          </a:p>
        </p:txBody>
      </p:sp>
    </p:spTree>
    <p:extLst>
      <p:ext uri="{BB962C8B-B14F-4D97-AF65-F5344CB8AC3E}">
        <p14:creationId xmlns:p14="http://schemas.microsoft.com/office/powerpoint/2010/main" val="30376355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4727" name="Rectangle 7"/>
          <p:cNvSpPr>
            <a:spLocks noGrp="1" noChangeArrowheads="1"/>
          </p:cNvSpPr>
          <p:nvPr>
            <p:ph type="title"/>
          </p:nvPr>
        </p:nvSpPr>
        <p:spPr/>
        <p:txBody>
          <a:bodyPr/>
          <a:lstStyle/>
          <a:p>
            <a:r>
              <a:rPr lang="en-GB" dirty="0" smtClean="0"/>
              <a:t>Focus on Curriculum</a:t>
            </a:r>
            <a:endParaRPr lang="en-GB" dirty="0"/>
          </a:p>
        </p:txBody>
      </p:sp>
      <p:sp>
        <p:nvSpPr>
          <p:cNvPr id="414728" name="Rectangle 8"/>
          <p:cNvSpPr>
            <a:spLocks noGrp="1" noChangeArrowheads="1"/>
          </p:cNvSpPr>
          <p:nvPr>
            <p:ph idx="1"/>
          </p:nvPr>
        </p:nvSpPr>
        <p:spPr/>
        <p:txBody>
          <a:bodyPr>
            <a:normAutofit fontScale="92500"/>
          </a:bodyPr>
          <a:lstStyle/>
          <a:p>
            <a:r>
              <a:rPr lang="en-GB" dirty="0" smtClean="0"/>
              <a:t>What is curriculum?</a:t>
            </a:r>
          </a:p>
          <a:p>
            <a:pPr marL="0" indent="0">
              <a:buNone/>
            </a:pPr>
            <a:endParaRPr lang="en-GB" dirty="0"/>
          </a:p>
          <a:p>
            <a:r>
              <a:rPr lang="en-US" b="1" dirty="0"/>
              <a:t>Inten</a:t>
            </a:r>
            <a:r>
              <a:rPr lang="en-US" dirty="0"/>
              <a:t>t – framework for setting out the aims of a programme of education, knowledge and </a:t>
            </a:r>
            <a:r>
              <a:rPr lang="en-US" dirty="0" smtClean="0"/>
              <a:t>understanding</a:t>
            </a:r>
            <a:r>
              <a:rPr lang="en-US" dirty="0"/>
              <a:t> </a:t>
            </a:r>
            <a:endParaRPr lang="en-GB" dirty="0"/>
          </a:p>
          <a:p>
            <a:r>
              <a:rPr lang="en-US" b="1" dirty="0"/>
              <a:t>Implementation</a:t>
            </a:r>
            <a:r>
              <a:rPr lang="en-US" dirty="0"/>
              <a:t> </a:t>
            </a:r>
            <a:r>
              <a:rPr lang="en-US" dirty="0" smtClean="0"/>
              <a:t>- translating </a:t>
            </a:r>
            <a:r>
              <a:rPr lang="en-US" dirty="0"/>
              <a:t>that framework over time into a structure and narrative within the institutional </a:t>
            </a:r>
            <a:r>
              <a:rPr lang="en-US" dirty="0" smtClean="0"/>
              <a:t>context</a:t>
            </a:r>
            <a:endParaRPr lang="en-GB" dirty="0"/>
          </a:p>
          <a:p>
            <a:r>
              <a:rPr lang="en-US" b="1" dirty="0"/>
              <a:t>Impact achievement</a:t>
            </a:r>
            <a:r>
              <a:rPr lang="en-US" dirty="0"/>
              <a:t> – evaluating what knowledge and skills learners have gained against expectations</a:t>
            </a:r>
            <a:endParaRPr lang="en-GB" dirty="0"/>
          </a:p>
          <a:p>
            <a:endParaRPr lang="en-GB" dirty="0"/>
          </a:p>
          <a:p>
            <a:endParaRPr lang="en-GB" dirty="0"/>
          </a:p>
          <a:p>
            <a:endParaRPr lang="en-GB" dirty="0"/>
          </a:p>
        </p:txBody>
      </p:sp>
    </p:spTree>
    <p:extLst>
      <p:ext uri="{BB962C8B-B14F-4D97-AF65-F5344CB8AC3E}">
        <p14:creationId xmlns:p14="http://schemas.microsoft.com/office/powerpoint/2010/main" val="30376355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14728">
                                            <p:txEl>
                                              <p:pRg st="2" end="2"/>
                                            </p:txEl>
                                          </p:spTgt>
                                        </p:tgtEl>
                                        <p:attrNameLst>
                                          <p:attrName>style.visibility</p:attrName>
                                        </p:attrNameLst>
                                      </p:cBhvr>
                                      <p:to>
                                        <p:strVal val="visible"/>
                                      </p:to>
                                    </p:set>
                                    <p:animEffect transition="in" filter="barn(inVertical)">
                                      <p:cBhvr>
                                        <p:cTn id="7" dur="500"/>
                                        <p:tgtEl>
                                          <p:spTgt spid="414728">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14728">
                                            <p:txEl>
                                              <p:pRg st="3" end="3"/>
                                            </p:txEl>
                                          </p:spTgt>
                                        </p:tgtEl>
                                        <p:attrNameLst>
                                          <p:attrName>style.visibility</p:attrName>
                                        </p:attrNameLst>
                                      </p:cBhvr>
                                      <p:to>
                                        <p:strVal val="visible"/>
                                      </p:to>
                                    </p:set>
                                    <p:animEffect transition="in" filter="barn(inVertical)">
                                      <p:cBhvr>
                                        <p:cTn id="12" dur="500"/>
                                        <p:tgtEl>
                                          <p:spTgt spid="414728">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414728">
                                            <p:txEl>
                                              <p:pRg st="4" end="4"/>
                                            </p:txEl>
                                          </p:spTgt>
                                        </p:tgtEl>
                                        <p:attrNameLst>
                                          <p:attrName>style.visibility</p:attrName>
                                        </p:attrNameLst>
                                      </p:cBhvr>
                                      <p:to>
                                        <p:strVal val="visible"/>
                                      </p:to>
                                    </p:set>
                                    <p:animEffect transition="in" filter="barn(inVertical)">
                                      <p:cBhvr>
                                        <p:cTn id="17" dur="500"/>
                                        <p:tgtEl>
                                          <p:spTgt spid="41472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4727" name="Rectangle 7"/>
          <p:cNvSpPr>
            <a:spLocks noGrp="1" noChangeArrowheads="1"/>
          </p:cNvSpPr>
          <p:nvPr>
            <p:ph type="title"/>
          </p:nvPr>
        </p:nvSpPr>
        <p:spPr/>
        <p:txBody>
          <a:bodyPr/>
          <a:lstStyle/>
          <a:p>
            <a:r>
              <a:rPr lang="en-GB" dirty="0" smtClean="0"/>
              <a:t>What the HMCI says</a:t>
            </a:r>
            <a:endParaRPr lang="en-GB" dirty="0"/>
          </a:p>
        </p:txBody>
      </p:sp>
      <p:sp>
        <p:nvSpPr>
          <p:cNvPr id="414728" name="Rectangle 8"/>
          <p:cNvSpPr>
            <a:spLocks noGrp="1" noChangeArrowheads="1"/>
          </p:cNvSpPr>
          <p:nvPr>
            <p:ph idx="1"/>
          </p:nvPr>
        </p:nvSpPr>
        <p:spPr/>
        <p:txBody>
          <a:bodyPr>
            <a:normAutofit fontScale="92500" lnSpcReduction="20000"/>
          </a:bodyPr>
          <a:lstStyle/>
          <a:p>
            <a:r>
              <a:rPr lang="en-US" dirty="0" smtClean="0"/>
              <a:t>‘I firmly believe that the substance of what students are learning in education matters just as much, if not more than how good a grade they get in any exam or assessment’</a:t>
            </a:r>
            <a:endParaRPr lang="en-US" dirty="0"/>
          </a:p>
          <a:p>
            <a:pPr marL="0" indent="0" algn="r">
              <a:buNone/>
            </a:pPr>
            <a:r>
              <a:rPr lang="en-US" dirty="0" err="1" smtClean="0"/>
              <a:t>Aoc</a:t>
            </a:r>
            <a:r>
              <a:rPr lang="en-US" dirty="0" smtClean="0"/>
              <a:t> 2017 November </a:t>
            </a:r>
            <a:endParaRPr lang="en-GB" dirty="0" smtClean="0"/>
          </a:p>
          <a:p>
            <a:r>
              <a:rPr lang="en-GB" dirty="0" smtClean="0"/>
              <a:t>However</a:t>
            </a:r>
            <a:r>
              <a:rPr lang="en-GB" dirty="0"/>
              <a:t>, school leaders should recognise and understand that this does not mean that the curriculum should be formed from isolated chunks of knowledge, identified as necessary for passing a test. A rich web of knowledge is what provides the capacity for pupils to learn even more and develop their understanding.</a:t>
            </a:r>
            <a:r>
              <a:rPr lang="en-US" dirty="0"/>
              <a:t> </a:t>
            </a:r>
            <a:endParaRPr lang="en-GB" dirty="0"/>
          </a:p>
          <a:p>
            <a:pPr marL="0" indent="0" algn="r">
              <a:buNone/>
            </a:pPr>
            <a:r>
              <a:rPr lang="en-US" dirty="0"/>
              <a:t>Education policy institute conference July 2018</a:t>
            </a:r>
            <a:endParaRPr lang="en-GB" dirty="0"/>
          </a:p>
          <a:p>
            <a:endParaRPr lang="en-GB" dirty="0"/>
          </a:p>
        </p:txBody>
      </p:sp>
    </p:spTree>
    <p:extLst>
      <p:ext uri="{BB962C8B-B14F-4D97-AF65-F5344CB8AC3E}">
        <p14:creationId xmlns:p14="http://schemas.microsoft.com/office/powerpoint/2010/main" val="34388462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4727" name="Rectangle 7"/>
          <p:cNvSpPr>
            <a:spLocks noGrp="1" noChangeArrowheads="1"/>
          </p:cNvSpPr>
          <p:nvPr>
            <p:ph type="title"/>
          </p:nvPr>
        </p:nvSpPr>
        <p:spPr/>
        <p:txBody>
          <a:bodyPr/>
          <a:lstStyle/>
          <a:p>
            <a:r>
              <a:rPr lang="en-GB" dirty="0" smtClean="0"/>
              <a:t>Structure - themes</a:t>
            </a:r>
            <a:endParaRPr lang="en-GB" dirty="0"/>
          </a:p>
        </p:txBody>
      </p:sp>
      <p:sp>
        <p:nvSpPr>
          <p:cNvPr id="414728" name="Rectangle 8"/>
          <p:cNvSpPr>
            <a:spLocks noGrp="1" noChangeArrowheads="1"/>
          </p:cNvSpPr>
          <p:nvPr>
            <p:ph idx="1"/>
          </p:nvPr>
        </p:nvSpPr>
        <p:spPr/>
        <p:txBody>
          <a:bodyPr>
            <a:normAutofit/>
          </a:bodyPr>
          <a:lstStyle/>
          <a:p>
            <a:r>
              <a:rPr lang="en-US" dirty="0"/>
              <a:t>Themes likely to </a:t>
            </a:r>
            <a:r>
              <a:rPr lang="en-US" dirty="0" smtClean="0"/>
              <a:t>be: </a:t>
            </a:r>
            <a:endParaRPr lang="en-GB" dirty="0"/>
          </a:p>
          <a:p>
            <a:r>
              <a:rPr lang="en-US" dirty="0"/>
              <a:t>quality of education, </a:t>
            </a:r>
            <a:endParaRPr lang="en-GB" dirty="0"/>
          </a:p>
          <a:p>
            <a:r>
              <a:rPr lang="en-US" dirty="0" smtClean="0"/>
              <a:t>curriculum</a:t>
            </a:r>
            <a:r>
              <a:rPr lang="en-US" dirty="0"/>
              <a:t>, </a:t>
            </a:r>
            <a:endParaRPr lang="en-GB" dirty="0"/>
          </a:p>
          <a:p>
            <a:r>
              <a:rPr lang="en-US" dirty="0"/>
              <a:t>wider development of learners, </a:t>
            </a:r>
            <a:endParaRPr lang="en-GB" dirty="0"/>
          </a:p>
          <a:p>
            <a:r>
              <a:rPr lang="en-US" dirty="0"/>
              <a:t>attitudes and </a:t>
            </a:r>
            <a:r>
              <a:rPr lang="en-US" dirty="0" err="1"/>
              <a:t>behaviours</a:t>
            </a:r>
            <a:r>
              <a:rPr lang="en-US" dirty="0"/>
              <a:t>, </a:t>
            </a:r>
            <a:endParaRPr lang="en-GB" dirty="0"/>
          </a:p>
          <a:p>
            <a:r>
              <a:rPr lang="en-US" dirty="0"/>
              <a:t>leadership and </a:t>
            </a:r>
            <a:r>
              <a:rPr lang="en-US" dirty="0" smtClean="0"/>
              <a:t>management.</a:t>
            </a:r>
            <a:endParaRPr lang="en-GB" dirty="0"/>
          </a:p>
          <a:p>
            <a:endParaRPr lang="en-GB" dirty="0"/>
          </a:p>
        </p:txBody>
      </p:sp>
    </p:spTree>
    <p:extLst>
      <p:ext uri="{BB962C8B-B14F-4D97-AF65-F5344CB8AC3E}">
        <p14:creationId xmlns:p14="http://schemas.microsoft.com/office/powerpoint/2010/main" val="30376355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4727" name="Rectangle 7"/>
          <p:cNvSpPr>
            <a:spLocks noGrp="1" noChangeArrowheads="1"/>
          </p:cNvSpPr>
          <p:nvPr>
            <p:ph type="title"/>
          </p:nvPr>
        </p:nvSpPr>
        <p:spPr/>
        <p:txBody>
          <a:bodyPr/>
          <a:lstStyle/>
          <a:p>
            <a:r>
              <a:rPr lang="en-GB" dirty="0" smtClean="0"/>
              <a:t/>
            </a:r>
            <a:br>
              <a:rPr lang="en-GB" dirty="0" smtClean="0"/>
            </a:br>
            <a:r>
              <a:rPr lang="en-GB" dirty="0" smtClean="0"/>
              <a:t>Structure</a:t>
            </a:r>
            <a:br>
              <a:rPr lang="en-GB" dirty="0" smtClean="0"/>
            </a:br>
            <a:r>
              <a:rPr lang="en-GB" dirty="0" smtClean="0"/>
              <a:t> - focus</a:t>
            </a:r>
            <a:endParaRPr lang="en-GB" dirty="0">
              <a:solidFill>
                <a:srgbClr val="FF0000"/>
              </a:solidFill>
            </a:endParaRPr>
          </a:p>
        </p:txBody>
      </p:sp>
      <p:sp>
        <p:nvSpPr>
          <p:cNvPr id="414728" name="Rectangle 8"/>
          <p:cNvSpPr>
            <a:spLocks noGrp="1" noChangeArrowheads="1"/>
          </p:cNvSpPr>
          <p:nvPr>
            <p:ph idx="1"/>
          </p:nvPr>
        </p:nvSpPr>
        <p:spPr/>
        <p:txBody>
          <a:bodyPr>
            <a:normAutofit fontScale="92500" lnSpcReduction="20000"/>
          </a:bodyPr>
          <a:lstStyle/>
          <a:p>
            <a:pPr marL="0" indent="0">
              <a:buNone/>
            </a:pPr>
            <a:r>
              <a:rPr lang="en-US" dirty="0"/>
              <a:t>Reduce duplication under current CF </a:t>
            </a:r>
            <a:r>
              <a:rPr lang="en-US" dirty="0" smtClean="0"/>
              <a:t>judgements </a:t>
            </a:r>
            <a:r>
              <a:rPr lang="en-US" dirty="0"/>
              <a:t>– </a:t>
            </a:r>
            <a:r>
              <a:rPr lang="en-US" dirty="0" err="1"/>
              <a:t>eg</a:t>
            </a:r>
            <a:r>
              <a:rPr lang="en-US" dirty="0"/>
              <a:t> English and mathematics, </a:t>
            </a:r>
            <a:r>
              <a:rPr lang="en-US" dirty="0" smtClean="0"/>
              <a:t>safeguarding</a:t>
            </a:r>
            <a:endParaRPr lang="en-GB" dirty="0"/>
          </a:p>
          <a:p>
            <a:pPr marL="0" indent="0">
              <a:buNone/>
            </a:pPr>
            <a:r>
              <a:rPr lang="en-US" dirty="0" smtClean="0"/>
              <a:t>Retain </a:t>
            </a:r>
            <a:r>
              <a:rPr lang="en-US" dirty="0"/>
              <a:t>focus on safeguarding – 3 core </a:t>
            </a:r>
            <a:r>
              <a:rPr lang="en-US" dirty="0" smtClean="0"/>
              <a:t>themes</a:t>
            </a:r>
            <a:endParaRPr lang="en-GB" dirty="0"/>
          </a:p>
          <a:p>
            <a:r>
              <a:rPr lang="en-US" b="1" dirty="0"/>
              <a:t>identify</a:t>
            </a:r>
            <a:r>
              <a:rPr lang="en-US" dirty="0"/>
              <a:t> </a:t>
            </a:r>
            <a:r>
              <a:rPr lang="en-US" dirty="0" smtClean="0"/>
              <a:t>- </a:t>
            </a:r>
            <a:r>
              <a:rPr lang="en-US" dirty="0"/>
              <a:t>the right vulnerable </a:t>
            </a:r>
            <a:r>
              <a:rPr lang="en-US" dirty="0" smtClean="0"/>
              <a:t>adults</a:t>
            </a:r>
            <a:endParaRPr lang="en-GB" dirty="0"/>
          </a:p>
          <a:p>
            <a:r>
              <a:rPr lang="en-US" b="1" dirty="0"/>
              <a:t>help</a:t>
            </a:r>
            <a:r>
              <a:rPr lang="en-US" dirty="0"/>
              <a:t>  - working with other agencies</a:t>
            </a:r>
            <a:endParaRPr lang="en-GB" dirty="0"/>
          </a:p>
          <a:p>
            <a:r>
              <a:rPr lang="en-GB" b="1" dirty="0"/>
              <a:t>m</a:t>
            </a:r>
            <a:r>
              <a:rPr lang="en-US" b="1" dirty="0" err="1" smtClean="0"/>
              <a:t>anage</a:t>
            </a:r>
            <a:r>
              <a:rPr lang="en-US" dirty="0" smtClean="0"/>
              <a:t> - </a:t>
            </a:r>
            <a:r>
              <a:rPr lang="en-US" dirty="0"/>
              <a:t>responsible bodies and orgs manage themselves and identified issues relating to </a:t>
            </a:r>
            <a:r>
              <a:rPr lang="en-US" dirty="0" smtClean="0"/>
              <a:t>learners </a:t>
            </a:r>
            <a:r>
              <a:rPr lang="en-US" dirty="0"/>
              <a:t>or </a:t>
            </a:r>
            <a:r>
              <a:rPr lang="en-US" dirty="0" smtClean="0"/>
              <a:t>staff.</a:t>
            </a:r>
          </a:p>
          <a:p>
            <a:pPr marL="0" indent="0">
              <a:buNone/>
            </a:pPr>
            <a:r>
              <a:rPr lang="en-US" dirty="0" smtClean="0"/>
              <a:t>The framework will be common but common </a:t>
            </a:r>
            <a:r>
              <a:rPr lang="en-US" dirty="0"/>
              <a:t>but questions phase </a:t>
            </a:r>
            <a:r>
              <a:rPr lang="en-US" dirty="0" smtClean="0"/>
              <a:t>specific.</a:t>
            </a:r>
            <a:endParaRPr lang="en-GB" dirty="0"/>
          </a:p>
          <a:p>
            <a:endParaRPr lang="en-GB" dirty="0"/>
          </a:p>
        </p:txBody>
      </p:sp>
    </p:spTree>
    <p:extLst>
      <p:ext uri="{BB962C8B-B14F-4D97-AF65-F5344CB8AC3E}">
        <p14:creationId xmlns:p14="http://schemas.microsoft.com/office/powerpoint/2010/main" val="30376355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4727" name="Rectangle 7"/>
          <p:cNvSpPr>
            <a:spLocks noGrp="1" noChangeArrowheads="1"/>
          </p:cNvSpPr>
          <p:nvPr>
            <p:ph type="title"/>
          </p:nvPr>
        </p:nvSpPr>
        <p:spPr/>
        <p:txBody>
          <a:bodyPr/>
          <a:lstStyle/>
          <a:p>
            <a:r>
              <a:rPr lang="en-GB" dirty="0" smtClean="0"/>
              <a:t>Structure - judgements</a:t>
            </a:r>
            <a:endParaRPr lang="en-GB" dirty="0"/>
          </a:p>
        </p:txBody>
      </p:sp>
      <p:sp>
        <p:nvSpPr>
          <p:cNvPr id="414728" name="Rectangle 8"/>
          <p:cNvSpPr>
            <a:spLocks noGrp="1" noChangeArrowheads="1"/>
          </p:cNvSpPr>
          <p:nvPr>
            <p:ph idx="1"/>
          </p:nvPr>
        </p:nvSpPr>
        <p:spPr/>
        <p:txBody>
          <a:bodyPr/>
          <a:lstStyle/>
          <a:p>
            <a:r>
              <a:rPr lang="en-US" dirty="0"/>
              <a:t>E</a:t>
            </a:r>
            <a:r>
              <a:rPr lang="en-US" dirty="0" smtClean="0"/>
              <a:t>vidence </a:t>
            </a:r>
            <a:r>
              <a:rPr lang="en-US" dirty="0"/>
              <a:t>relates to </a:t>
            </a:r>
            <a:r>
              <a:rPr lang="en-US" dirty="0" smtClean="0"/>
              <a:t>educational effectiveness, in terms of the curriculum</a:t>
            </a:r>
            <a:endParaRPr lang="en-GB" dirty="0"/>
          </a:p>
          <a:p>
            <a:r>
              <a:rPr lang="en-GB" dirty="0" smtClean="0"/>
              <a:t>R</a:t>
            </a:r>
            <a:r>
              <a:rPr lang="en-US" dirty="0" err="1" smtClean="0"/>
              <a:t>etain</a:t>
            </a:r>
            <a:r>
              <a:rPr lang="en-US" dirty="0" smtClean="0"/>
              <a:t> one single </a:t>
            </a:r>
            <a:r>
              <a:rPr lang="en-US" dirty="0"/>
              <a:t>overall </a:t>
            </a:r>
            <a:r>
              <a:rPr lang="en-US" dirty="0" err="1"/>
              <a:t>judgement</a:t>
            </a:r>
            <a:r>
              <a:rPr lang="en-US" dirty="0"/>
              <a:t> about a provider</a:t>
            </a:r>
            <a:endParaRPr lang="en-GB" dirty="0"/>
          </a:p>
          <a:p>
            <a:r>
              <a:rPr lang="en-US" dirty="0"/>
              <a:t>one criteria one </a:t>
            </a:r>
            <a:r>
              <a:rPr lang="en-US" dirty="0" err="1"/>
              <a:t>judgement</a:t>
            </a:r>
            <a:endParaRPr lang="en-GB" dirty="0"/>
          </a:p>
          <a:p>
            <a:endParaRPr lang="en-GB" dirty="0"/>
          </a:p>
        </p:txBody>
      </p:sp>
    </p:spTree>
    <p:extLst>
      <p:ext uri="{BB962C8B-B14F-4D97-AF65-F5344CB8AC3E}">
        <p14:creationId xmlns:p14="http://schemas.microsoft.com/office/powerpoint/2010/main" val="303763550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350</TotalTime>
  <Words>1046</Words>
  <Application>Microsoft Office PowerPoint</Application>
  <PresentationFormat>On-screen Show (4:3)</PresentationFormat>
  <Paragraphs>172</Paragraphs>
  <Slides>25</Slides>
  <Notes>17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25</vt:i4>
      </vt:variant>
    </vt:vector>
  </HeadingPairs>
  <TitlesOfParts>
    <vt:vector size="33" baseType="lpstr">
      <vt:lpstr>ＭＳ Ｐゴシック</vt:lpstr>
      <vt:lpstr>Arial</vt:lpstr>
      <vt:lpstr>Calibri</vt:lpstr>
      <vt:lpstr>Myriad Pro</vt:lpstr>
      <vt:lpstr>News Gothic MT</vt:lpstr>
      <vt:lpstr>Times New Roman</vt:lpstr>
      <vt:lpstr>Wingdings 2</vt:lpstr>
      <vt:lpstr>Breeze</vt:lpstr>
      <vt:lpstr>PowerPoint Presentation</vt:lpstr>
      <vt:lpstr>Outcomes</vt:lpstr>
      <vt:lpstr>Timetable</vt:lpstr>
      <vt:lpstr>Purpose</vt:lpstr>
      <vt:lpstr>Focus on Curriculum</vt:lpstr>
      <vt:lpstr>What the HMCI says</vt:lpstr>
      <vt:lpstr>Structure - themes</vt:lpstr>
      <vt:lpstr> Structure  - focus</vt:lpstr>
      <vt:lpstr>Structure - judgements</vt:lpstr>
      <vt:lpstr>Structure – provision types</vt:lpstr>
      <vt:lpstr>The focus on TLA</vt:lpstr>
      <vt:lpstr>The focus on TLA</vt:lpstr>
      <vt:lpstr>The focus on TLA</vt:lpstr>
      <vt:lpstr>Focus on TLA – back to curriculum</vt:lpstr>
      <vt:lpstr>Focus on TLA curriculum</vt:lpstr>
      <vt:lpstr>How can that be achieved? </vt:lpstr>
      <vt:lpstr>Working memory</vt:lpstr>
      <vt:lpstr>Assessment will be key</vt:lpstr>
      <vt:lpstr>How learning works: constructivism</vt:lpstr>
      <vt:lpstr>Assessment through Questioning</vt:lpstr>
      <vt:lpstr>PowerPoint Presentation</vt:lpstr>
      <vt:lpstr>PowerPoint Presentation</vt:lpstr>
      <vt:lpstr>Curriculum sequencing</vt:lpstr>
      <vt:lpstr>Think about EPA</vt:lpstr>
      <vt:lpstr>Thank you</vt:lpstr>
    </vt:vector>
  </TitlesOfParts>
  <Company>debeale 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Christopher Bealey</dc:creator>
  <cp:lastModifiedBy>Ian Stirling</cp:lastModifiedBy>
  <cp:revision>19</cp:revision>
  <dcterms:created xsi:type="dcterms:W3CDTF">2018-11-13T14:29:11Z</dcterms:created>
  <dcterms:modified xsi:type="dcterms:W3CDTF">2018-11-26T07:04:13Z</dcterms:modified>
</cp:coreProperties>
</file>